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sldIdLst>
    <p:sldId id="256" r:id="rId5"/>
    <p:sldId id="328" r:id="rId6"/>
    <p:sldId id="329" r:id="rId7"/>
    <p:sldId id="330" r:id="rId8"/>
    <p:sldId id="258" r:id="rId9"/>
    <p:sldId id="280" r:id="rId10"/>
    <p:sldId id="260" r:id="rId11"/>
    <p:sldId id="262" r:id="rId12"/>
    <p:sldId id="331" r:id="rId13"/>
    <p:sldId id="332" r:id="rId14"/>
    <p:sldId id="333" r:id="rId15"/>
    <p:sldId id="334" r:id="rId16"/>
    <p:sldId id="335" r:id="rId17"/>
    <p:sldId id="281" r:id="rId18"/>
    <p:sldId id="337" r:id="rId19"/>
    <p:sldId id="338" r:id="rId20"/>
    <p:sldId id="340" r:id="rId21"/>
    <p:sldId id="339" r:id="rId22"/>
    <p:sldId id="341" r:id="rId23"/>
    <p:sldId id="342" r:id="rId24"/>
    <p:sldId id="343" r:id="rId25"/>
    <p:sldId id="285" r:id="rId26"/>
    <p:sldId id="273" r:id="rId27"/>
    <p:sldId id="275" r:id="rId28"/>
    <p:sldId id="283" r:id="rId29"/>
    <p:sldId id="269" r:id="rId30"/>
    <p:sldId id="276" r:id="rId31"/>
    <p:sldId id="271" r:id="rId32"/>
    <p:sldId id="270" r:id="rId33"/>
    <p:sldId id="272" r:id="rId34"/>
    <p:sldId id="344" r:id="rId35"/>
    <p:sldId id="286" r:id="rId36"/>
    <p:sldId id="277" r:id="rId37"/>
    <p:sldId id="287" r:id="rId38"/>
    <p:sldId id="279" r:id="rId39"/>
    <p:sldId id="278" r:id="rId40"/>
  </p:sldIdLst>
  <p:sldSz cx="12192000" cy="6858000"/>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9AFC59-A73B-1A6C-1F72-85F057B5FC3C}" name="Blackman, Allison" initials="AB" userId="S::Allison.Blackman@ncsbe.gov::bf0de9d3-14cc-490c-afd7-763615b10807" providerId="AD"/>
  <p188:author id="{9659F98C-FB3A-CA78-7073-35A9AB67D471}" name="Buie, Jessica" initials="BJ" userId="S::jessica.buie@ncsbe.gov::24e4019b-5fad-4da0-b026-448e1f2f4a18" providerId="AD"/>
  <p188:author id="{44E63894-4C37-76FB-4E69-3EDB8DABF6A1}" name="Cox, Paul" initials="PC" userId="S::paul.cox@ncsbe.gov::7d7de3d2-11da-425d-ba51-fb46a199b9a8" providerId="AD"/>
  <p188:author id="{E7AB8CAE-9FA0-9B5D-950F-966CE17E6B5B}" name="Holland, Parker" initials="TH" userId="S::Thomas.Holland@ncsbe.gov::519e7ecc-2d92-4a28-bf65-7e54502ae1e9" providerId="AD"/>
  <p188:author id="{5F94D1DE-106C-B90A-40BF-E3E306F39D72}" name="Steele, Adam" initials="AS" userId="S::adam.steele@ncsbe.gov::f184bd74-a570-4a7e-b767-f6035011e0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wman, Davy" initials="LD" lastIdx="26" clrIdx="0">
    <p:extLst>
      <p:ext uri="{19B8F6BF-5375-455C-9EA6-DF929625EA0E}">
        <p15:presenceInfo xmlns:p15="http://schemas.microsoft.com/office/powerpoint/2012/main" userId="S::Davy.Lowman@ncsbe.gov::3fd7f0d2-d5ae-42e4-b9af-e1e0c21976c5" providerId="AD"/>
      </p:ext>
    </p:extLst>
  </p:cmAuthor>
  <p:cmAuthor id="2" name="Tornow, Kelly" initials="TK" lastIdx="24" clrIdx="1">
    <p:extLst>
      <p:ext uri="{19B8F6BF-5375-455C-9EA6-DF929625EA0E}">
        <p15:presenceInfo xmlns:p15="http://schemas.microsoft.com/office/powerpoint/2012/main" userId="S::kelly.tornow@ncsbe.gov::7dce310b-8edf-4568-b6b8-c377b6372984" providerId="AD"/>
      </p:ext>
    </p:extLst>
  </p:cmAuthor>
  <p:cmAuthor id="3" name="Holland, Parker" initials="HP" lastIdx="11" clrIdx="2">
    <p:extLst>
      <p:ext uri="{19B8F6BF-5375-455C-9EA6-DF929625EA0E}">
        <p15:presenceInfo xmlns:p15="http://schemas.microsoft.com/office/powerpoint/2012/main" userId="S::Thomas.Holland@ncsbe.gov::519e7ecc-2d92-4a28-bf65-7e54502ae1e9" providerId="AD"/>
      </p:ext>
    </p:extLst>
  </p:cmAuthor>
  <p:cmAuthor id="4" name="Steele, Adam" initials="SA" lastIdx="6" clrIdx="3">
    <p:extLst>
      <p:ext uri="{19B8F6BF-5375-455C-9EA6-DF929625EA0E}">
        <p15:presenceInfo xmlns:p15="http://schemas.microsoft.com/office/powerpoint/2012/main" userId="S::adam.steele@ncsbe.gov::f184bd74-a570-4a7e-b767-f6035011e064" providerId="AD"/>
      </p:ext>
    </p:extLst>
  </p:cmAuthor>
  <p:cmAuthor id="5" name="Cox, Paul" initials="CP" lastIdx="8" clrIdx="4">
    <p:extLst>
      <p:ext uri="{19B8F6BF-5375-455C-9EA6-DF929625EA0E}">
        <p15:presenceInfo xmlns:p15="http://schemas.microsoft.com/office/powerpoint/2012/main" userId="S::paul.cox@ncsbe.gov::7d7de3d2-11da-425d-ba51-fb46a199b9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962"/>
    <a:srgbClr val="A0191D"/>
    <a:srgbClr val="B1CF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224" y="7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5C52-7E55-43A7-B972-2CBCFD5E81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07D334-397C-4BA5-AFF4-7EEDEED6AF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D995F5-876A-48B7-A7A5-CEBDB1D3DA02}"/>
              </a:ext>
            </a:extLst>
          </p:cNvPr>
          <p:cNvSpPr>
            <a:spLocks noGrp="1"/>
          </p:cNvSpPr>
          <p:nvPr>
            <p:ph type="dt" sz="half" idx="10"/>
          </p:nvPr>
        </p:nvSpPr>
        <p:spPr/>
        <p:txBody>
          <a:bodyPr/>
          <a:lstStyle/>
          <a:p>
            <a:fld id="{0096DF2C-F4D5-426F-8779-8A493C37A0DF}" type="datetimeFigureOut">
              <a:rPr lang="en-US" smtClean="0"/>
              <a:t>10/15/2025</a:t>
            </a:fld>
            <a:endParaRPr lang="en-US"/>
          </a:p>
        </p:txBody>
      </p:sp>
      <p:sp>
        <p:nvSpPr>
          <p:cNvPr id="5" name="Footer Placeholder 4">
            <a:extLst>
              <a:ext uri="{FF2B5EF4-FFF2-40B4-BE49-F238E27FC236}">
                <a16:creationId xmlns:a16="http://schemas.microsoft.com/office/drawing/2014/main" id="{13D04A93-0F7D-4373-9A87-EB37A215D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02A55-413C-4430-BFFA-E6509AB33729}"/>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239171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DE23-EC6A-476D-A2E3-22AA7E362E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B0EE28-000E-4D3C-A4BA-D3E340DCD7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0DBF6-3C9A-4028-AD2D-57C8BA5AE4DF}"/>
              </a:ext>
            </a:extLst>
          </p:cNvPr>
          <p:cNvSpPr>
            <a:spLocks noGrp="1"/>
          </p:cNvSpPr>
          <p:nvPr>
            <p:ph type="dt" sz="half" idx="10"/>
          </p:nvPr>
        </p:nvSpPr>
        <p:spPr/>
        <p:txBody>
          <a:bodyPr/>
          <a:lstStyle/>
          <a:p>
            <a:fld id="{0096DF2C-F4D5-426F-8779-8A493C37A0DF}" type="datetimeFigureOut">
              <a:rPr lang="en-US" smtClean="0"/>
              <a:t>10/15/2025</a:t>
            </a:fld>
            <a:endParaRPr lang="en-US"/>
          </a:p>
        </p:txBody>
      </p:sp>
      <p:sp>
        <p:nvSpPr>
          <p:cNvPr id="5" name="Footer Placeholder 4">
            <a:extLst>
              <a:ext uri="{FF2B5EF4-FFF2-40B4-BE49-F238E27FC236}">
                <a16:creationId xmlns:a16="http://schemas.microsoft.com/office/drawing/2014/main" id="{10582D33-F383-4E78-95A9-D42FB8F40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25843-5568-412C-BD58-1B279F2495A1}"/>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486872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AEB1BD-F645-4FD4-B490-7D0CC9C366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7A5E70-935F-4784-95C5-6A03086C45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0A5AF-E7B7-4CC1-AD3C-B65A4AB4EB9B}"/>
              </a:ext>
            </a:extLst>
          </p:cNvPr>
          <p:cNvSpPr>
            <a:spLocks noGrp="1"/>
          </p:cNvSpPr>
          <p:nvPr>
            <p:ph type="dt" sz="half" idx="10"/>
          </p:nvPr>
        </p:nvSpPr>
        <p:spPr/>
        <p:txBody>
          <a:bodyPr/>
          <a:lstStyle/>
          <a:p>
            <a:fld id="{0096DF2C-F4D5-426F-8779-8A493C37A0DF}" type="datetimeFigureOut">
              <a:rPr lang="en-US" smtClean="0"/>
              <a:t>10/15/2025</a:t>
            </a:fld>
            <a:endParaRPr lang="en-US"/>
          </a:p>
        </p:txBody>
      </p:sp>
      <p:sp>
        <p:nvSpPr>
          <p:cNvPr id="5" name="Footer Placeholder 4">
            <a:extLst>
              <a:ext uri="{FF2B5EF4-FFF2-40B4-BE49-F238E27FC236}">
                <a16:creationId xmlns:a16="http://schemas.microsoft.com/office/drawing/2014/main" id="{4918E4DE-C96D-4B1D-B0F5-C2FF22AE4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8BA84-E5DB-45C9-9F98-127730C601E5}"/>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275425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4EB-4E60-4F05-9B5C-D1B1F1B4F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5923F-FD60-4091-BAD2-B2A3119E3B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CC938-75DC-4A6B-91B9-00A8C3DCEBD6}"/>
              </a:ext>
            </a:extLst>
          </p:cNvPr>
          <p:cNvSpPr>
            <a:spLocks noGrp="1"/>
          </p:cNvSpPr>
          <p:nvPr>
            <p:ph type="dt" sz="half" idx="10"/>
          </p:nvPr>
        </p:nvSpPr>
        <p:spPr/>
        <p:txBody>
          <a:bodyPr/>
          <a:lstStyle/>
          <a:p>
            <a:fld id="{0096DF2C-F4D5-426F-8779-8A493C37A0DF}" type="datetimeFigureOut">
              <a:rPr lang="en-US" smtClean="0"/>
              <a:t>10/15/2025</a:t>
            </a:fld>
            <a:endParaRPr lang="en-US"/>
          </a:p>
        </p:txBody>
      </p:sp>
      <p:sp>
        <p:nvSpPr>
          <p:cNvPr id="5" name="Footer Placeholder 4">
            <a:extLst>
              <a:ext uri="{FF2B5EF4-FFF2-40B4-BE49-F238E27FC236}">
                <a16:creationId xmlns:a16="http://schemas.microsoft.com/office/drawing/2014/main" id="{E6DA38AE-A60A-46FE-8A67-836448DF32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14E69-460D-4763-A3F7-705F6A53C6C5}"/>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134086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AADA-1050-46D6-B13F-4CEC22C064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94BAF-B5BC-42E4-AFFA-D42A9544C1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B9D578-A5E5-40D0-9100-6D99FDDF20E5}"/>
              </a:ext>
            </a:extLst>
          </p:cNvPr>
          <p:cNvSpPr>
            <a:spLocks noGrp="1"/>
          </p:cNvSpPr>
          <p:nvPr>
            <p:ph type="dt" sz="half" idx="10"/>
          </p:nvPr>
        </p:nvSpPr>
        <p:spPr/>
        <p:txBody>
          <a:bodyPr/>
          <a:lstStyle/>
          <a:p>
            <a:fld id="{0096DF2C-F4D5-426F-8779-8A493C37A0DF}" type="datetimeFigureOut">
              <a:rPr lang="en-US" smtClean="0"/>
              <a:t>10/15/2025</a:t>
            </a:fld>
            <a:endParaRPr lang="en-US"/>
          </a:p>
        </p:txBody>
      </p:sp>
      <p:sp>
        <p:nvSpPr>
          <p:cNvPr id="5" name="Footer Placeholder 4">
            <a:extLst>
              <a:ext uri="{FF2B5EF4-FFF2-40B4-BE49-F238E27FC236}">
                <a16:creationId xmlns:a16="http://schemas.microsoft.com/office/drawing/2014/main" id="{69F11CC9-7ABA-4002-AACB-3A0F9E166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7ABDB-5255-490A-B651-BC5FBBC7AF71}"/>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120215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BB81F-AA32-4DEB-8A5B-18CF5CA9EA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45945E-7647-47CE-AF49-9A548E1308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B3C924-102E-49BD-8501-BB7C311323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CB5619-9285-4719-8E5D-C0FF6EF22962}"/>
              </a:ext>
            </a:extLst>
          </p:cNvPr>
          <p:cNvSpPr>
            <a:spLocks noGrp="1"/>
          </p:cNvSpPr>
          <p:nvPr>
            <p:ph type="dt" sz="half" idx="10"/>
          </p:nvPr>
        </p:nvSpPr>
        <p:spPr/>
        <p:txBody>
          <a:bodyPr/>
          <a:lstStyle/>
          <a:p>
            <a:fld id="{0096DF2C-F4D5-426F-8779-8A493C37A0DF}" type="datetimeFigureOut">
              <a:rPr lang="en-US" smtClean="0"/>
              <a:t>10/15/2025</a:t>
            </a:fld>
            <a:endParaRPr lang="en-US"/>
          </a:p>
        </p:txBody>
      </p:sp>
      <p:sp>
        <p:nvSpPr>
          <p:cNvPr id="6" name="Footer Placeholder 5">
            <a:extLst>
              <a:ext uri="{FF2B5EF4-FFF2-40B4-BE49-F238E27FC236}">
                <a16:creationId xmlns:a16="http://schemas.microsoft.com/office/drawing/2014/main" id="{DA8D1E79-EFAD-4860-B195-810DE682AB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1C28D-6578-4104-A98A-96D7D7DC1870}"/>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114145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D36F-2E70-4EAE-8028-D753560FE3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799D0E-14D0-4F64-8F0C-BD934AAB03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3B2A9F-7C3F-4272-9DEA-62A5EC466D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9AE87A-A2F7-482E-8E68-1104C502E4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E4DC9-D7EB-4744-9A32-75B616BF33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62DE73-3793-4249-952F-9484D49C0FAB}"/>
              </a:ext>
            </a:extLst>
          </p:cNvPr>
          <p:cNvSpPr>
            <a:spLocks noGrp="1"/>
          </p:cNvSpPr>
          <p:nvPr>
            <p:ph type="dt" sz="half" idx="10"/>
          </p:nvPr>
        </p:nvSpPr>
        <p:spPr/>
        <p:txBody>
          <a:bodyPr/>
          <a:lstStyle/>
          <a:p>
            <a:fld id="{0096DF2C-F4D5-426F-8779-8A493C37A0DF}" type="datetimeFigureOut">
              <a:rPr lang="en-US" smtClean="0"/>
              <a:t>10/15/2025</a:t>
            </a:fld>
            <a:endParaRPr lang="en-US"/>
          </a:p>
        </p:txBody>
      </p:sp>
      <p:sp>
        <p:nvSpPr>
          <p:cNvPr id="8" name="Footer Placeholder 7">
            <a:extLst>
              <a:ext uri="{FF2B5EF4-FFF2-40B4-BE49-F238E27FC236}">
                <a16:creationId xmlns:a16="http://schemas.microsoft.com/office/drawing/2014/main" id="{ABDD33EE-9AB9-4B61-B520-564976C570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9A9BB8-1782-42D6-A4C9-E7A2FD941D75}"/>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413215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86A6-F1D5-4FBE-9EED-1599694C45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1E4EFC-4C12-414A-9A0B-B1294A0A2955}"/>
              </a:ext>
            </a:extLst>
          </p:cNvPr>
          <p:cNvSpPr>
            <a:spLocks noGrp="1"/>
          </p:cNvSpPr>
          <p:nvPr>
            <p:ph type="dt" sz="half" idx="10"/>
          </p:nvPr>
        </p:nvSpPr>
        <p:spPr/>
        <p:txBody>
          <a:bodyPr/>
          <a:lstStyle/>
          <a:p>
            <a:fld id="{0096DF2C-F4D5-426F-8779-8A493C37A0DF}" type="datetimeFigureOut">
              <a:rPr lang="en-US" smtClean="0"/>
              <a:t>10/15/2025</a:t>
            </a:fld>
            <a:endParaRPr lang="en-US"/>
          </a:p>
        </p:txBody>
      </p:sp>
      <p:sp>
        <p:nvSpPr>
          <p:cNvPr id="4" name="Footer Placeholder 3">
            <a:extLst>
              <a:ext uri="{FF2B5EF4-FFF2-40B4-BE49-F238E27FC236}">
                <a16:creationId xmlns:a16="http://schemas.microsoft.com/office/drawing/2014/main" id="{14CC3C4D-8748-4D37-848B-DADA2ED399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2AE0CF-B7F9-4C91-A405-8FD6EAC6ED2B}"/>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385845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EED7E-A631-4B12-A9D3-EF7D4FF6FFAD}"/>
              </a:ext>
            </a:extLst>
          </p:cNvPr>
          <p:cNvSpPr>
            <a:spLocks noGrp="1"/>
          </p:cNvSpPr>
          <p:nvPr>
            <p:ph type="dt" sz="half" idx="10"/>
          </p:nvPr>
        </p:nvSpPr>
        <p:spPr/>
        <p:txBody>
          <a:bodyPr/>
          <a:lstStyle/>
          <a:p>
            <a:fld id="{0096DF2C-F4D5-426F-8779-8A493C37A0DF}" type="datetimeFigureOut">
              <a:rPr lang="en-US" smtClean="0"/>
              <a:t>10/15/2025</a:t>
            </a:fld>
            <a:endParaRPr lang="en-US"/>
          </a:p>
        </p:txBody>
      </p:sp>
      <p:sp>
        <p:nvSpPr>
          <p:cNvPr id="3" name="Footer Placeholder 2">
            <a:extLst>
              <a:ext uri="{FF2B5EF4-FFF2-40B4-BE49-F238E27FC236}">
                <a16:creationId xmlns:a16="http://schemas.microsoft.com/office/drawing/2014/main" id="{2A12F529-70FB-4400-B508-41D9E38589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94F318-C2CA-4834-B0F4-109DCEFE478E}"/>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342831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E266-B9BB-482C-841A-AAEE8CC6C5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85F4BB-EEA0-42CC-B5EC-86F69EB4A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E82D40-EE0E-4F4E-B79A-9C55F9AC1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0C80B8-A82D-43D9-9960-E2F0116358DD}"/>
              </a:ext>
            </a:extLst>
          </p:cNvPr>
          <p:cNvSpPr>
            <a:spLocks noGrp="1"/>
          </p:cNvSpPr>
          <p:nvPr>
            <p:ph type="dt" sz="half" idx="10"/>
          </p:nvPr>
        </p:nvSpPr>
        <p:spPr/>
        <p:txBody>
          <a:bodyPr/>
          <a:lstStyle/>
          <a:p>
            <a:fld id="{0096DF2C-F4D5-426F-8779-8A493C37A0DF}" type="datetimeFigureOut">
              <a:rPr lang="en-US" smtClean="0"/>
              <a:t>10/15/2025</a:t>
            </a:fld>
            <a:endParaRPr lang="en-US"/>
          </a:p>
        </p:txBody>
      </p:sp>
      <p:sp>
        <p:nvSpPr>
          <p:cNvPr id="6" name="Footer Placeholder 5">
            <a:extLst>
              <a:ext uri="{FF2B5EF4-FFF2-40B4-BE49-F238E27FC236}">
                <a16:creationId xmlns:a16="http://schemas.microsoft.com/office/drawing/2014/main" id="{B6B0715C-C831-42B8-A625-740F3AD6B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9C612A-F379-4808-AFD7-696E82014600}"/>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157767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6FB40-667A-4C4B-B8F4-15CE12317E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CE4BD3-4DDE-4404-98C1-2A5E164D94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2CBEEF-0DF8-4F90-A169-BD02724392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6F4B4E-289F-4067-BE31-1C1D1EE8FB2D}"/>
              </a:ext>
            </a:extLst>
          </p:cNvPr>
          <p:cNvSpPr>
            <a:spLocks noGrp="1"/>
          </p:cNvSpPr>
          <p:nvPr>
            <p:ph type="dt" sz="half" idx="10"/>
          </p:nvPr>
        </p:nvSpPr>
        <p:spPr/>
        <p:txBody>
          <a:bodyPr/>
          <a:lstStyle/>
          <a:p>
            <a:fld id="{0096DF2C-F4D5-426F-8779-8A493C37A0DF}" type="datetimeFigureOut">
              <a:rPr lang="en-US" smtClean="0"/>
              <a:t>10/15/2025</a:t>
            </a:fld>
            <a:endParaRPr lang="en-US"/>
          </a:p>
        </p:txBody>
      </p:sp>
      <p:sp>
        <p:nvSpPr>
          <p:cNvPr id="6" name="Footer Placeholder 5">
            <a:extLst>
              <a:ext uri="{FF2B5EF4-FFF2-40B4-BE49-F238E27FC236}">
                <a16:creationId xmlns:a16="http://schemas.microsoft.com/office/drawing/2014/main" id="{9887D254-6261-482E-97B1-5DF2CD3D86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C4DE7-D138-4F06-9E5F-C9B8084B11B0}"/>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231849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1C9334-84A4-440F-BAD0-70A6237040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874490-F3BF-4549-86AB-4A93C951BB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F2D81-DFC0-4F5E-8908-46276076E4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6DF2C-F4D5-426F-8779-8A493C37A0DF}" type="datetimeFigureOut">
              <a:rPr lang="en-US" smtClean="0"/>
              <a:t>10/15/2025</a:t>
            </a:fld>
            <a:endParaRPr lang="en-US"/>
          </a:p>
        </p:txBody>
      </p:sp>
      <p:sp>
        <p:nvSpPr>
          <p:cNvPr id="5" name="Footer Placeholder 4">
            <a:extLst>
              <a:ext uri="{FF2B5EF4-FFF2-40B4-BE49-F238E27FC236}">
                <a16:creationId xmlns:a16="http://schemas.microsoft.com/office/drawing/2014/main" id="{24D16EC0-3CE7-49B2-BD1D-B0E9664BA8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96D34A-7C57-464E-BE1A-F47DF6A078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05980-417C-4875-855F-F455B4C7389B}" type="slidenum">
              <a:rPr lang="en-US" smtClean="0"/>
              <a:t>‹#›</a:t>
            </a:fld>
            <a:endParaRPr lang="en-US"/>
          </a:p>
        </p:txBody>
      </p:sp>
    </p:spTree>
    <p:extLst>
      <p:ext uri="{BB962C8B-B14F-4D97-AF65-F5344CB8AC3E}">
        <p14:creationId xmlns:p14="http://schemas.microsoft.com/office/powerpoint/2010/main" val="2235260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11.sv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11.sv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11.sv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11.sv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11.sv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757B2E3-D022-4EC8-9103-E66B0C54B553}"/>
              </a:ext>
            </a:extLst>
          </p:cNvPr>
          <p:cNvGrpSpPr/>
          <p:nvPr/>
        </p:nvGrpSpPr>
        <p:grpSpPr>
          <a:xfrm>
            <a:off x="2686843" y="688975"/>
            <a:ext cx="6818313" cy="5520756"/>
            <a:chOff x="39688" y="39688"/>
            <a:chExt cx="6818313" cy="5520756"/>
          </a:xfrm>
        </p:grpSpPr>
        <p:sp>
          <p:nvSpPr>
            <p:cNvPr id="5" name="Rectangle 2">
              <a:extLst>
                <a:ext uri="{FF2B5EF4-FFF2-40B4-BE49-F238E27FC236}">
                  <a16:creationId xmlns:a16="http://schemas.microsoft.com/office/drawing/2014/main" id="{B378C99E-036F-406F-A964-7FD561E6F715}"/>
                </a:ext>
              </a:extLst>
            </p:cNvPr>
            <p:cNvSpPr>
              <a:spLocks noChangeArrowheads="1"/>
            </p:cNvSpPr>
            <p:nvPr/>
          </p:nvSpPr>
          <p:spPr bwMode="auto">
            <a:xfrm>
              <a:off x="39689" y="39688"/>
              <a:ext cx="6818312" cy="5519737"/>
            </a:xfrm>
            <a:prstGeom prst="rect">
              <a:avLst/>
            </a:prstGeom>
            <a:noFill/>
            <a:ln w="76200" algn="ctr">
              <a:solidFill>
                <a:srgbClr val="233962"/>
              </a:solidFill>
              <a:miter lim="800000"/>
              <a:headEnd/>
              <a:tailEnd/>
            </a:ln>
            <a:effectLst/>
            <a:extLst>
              <a:ext uri="{909E8E84-426E-40DD-AFC4-6F175D3DCCD1}">
                <a14:hiddenFill xmlns:a14="http://schemas.microsoft.com/office/drawing/2010/main">
                  <a:solidFill>
                    <a:srgbClr val="7DAFD3"/>
                  </a:solidFill>
                </a14:hiddenFill>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 name="Text Box 4">
              <a:extLst>
                <a:ext uri="{FF2B5EF4-FFF2-40B4-BE49-F238E27FC236}">
                  <a16:creationId xmlns:a16="http://schemas.microsoft.com/office/drawing/2014/main" id="{B8D65A5F-ADF0-41DA-B5B2-B2A4BDAF35FF}"/>
                </a:ext>
              </a:extLst>
            </p:cNvPr>
            <p:cNvSpPr txBox="1">
              <a:spLocks noChangeArrowheads="1"/>
            </p:cNvSpPr>
            <p:nvPr/>
          </p:nvSpPr>
          <p:spPr bwMode="auto">
            <a:xfrm rot="5400000">
              <a:off x="2229644" y="932088"/>
              <a:ext cx="2438400" cy="6818312"/>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4800" b="1" i="0" u="none" strike="noStrike" kern="0" cap="none" spc="0" normalizeH="0" baseline="0" noProof="0">
                <a:ln>
                  <a:noFill/>
                </a:ln>
                <a:solidFill>
                  <a:srgbClr val="FFFFFF"/>
                </a:solidFill>
                <a:effectLst/>
                <a:uLnTx/>
                <a:uFillTx/>
                <a:latin typeface="Century Gothic" panose="020B0502020202020204" pitchFamily="34"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4800" b="1" i="0" u="none" strike="noStrike" kern="0" cap="none" spc="0" normalizeH="0" baseline="0" noProof="0">
                <a:ln>
                  <a:noFill/>
                </a:ln>
                <a:solidFill>
                  <a:srgbClr val="FFFFFF"/>
                </a:solidFill>
                <a:effectLst/>
                <a:uLnTx/>
                <a:uFillTx/>
                <a:latin typeface="Century Gothic" panose="020B0502020202020204" pitchFamily="34" charset="0"/>
              </a:endParaRPr>
            </a:p>
          </p:txBody>
        </p:sp>
        <p:sp>
          <p:nvSpPr>
            <p:cNvPr id="8" name="TextBox 7">
              <a:extLst>
                <a:ext uri="{FF2B5EF4-FFF2-40B4-BE49-F238E27FC236}">
                  <a16:creationId xmlns:a16="http://schemas.microsoft.com/office/drawing/2014/main" id="{9C8BC682-E467-4354-B096-8A2CD1EE8EE5}"/>
                </a:ext>
              </a:extLst>
            </p:cNvPr>
            <p:cNvSpPr txBox="1"/>
            <p:nvPr/>
          </p:nvSpPr>
          <p:spPr>
            <a:xfrm>
              <a:off x="698024" y="4864099"/>
              <a:ext cx="5501640"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Century Gothic" panose="020B0502020202020204" pitchFamily="34" charset="0"/>
                </a:rPr>
                <a:t>Revised</a:t>
              </a:r>
              <a:r>
                <a:rPr lang="en-US" b="1" kern="0" dirty="0">
                  <a:solidFill>
                    <a:schemeClr val="bg1"/>
                  </a:solidFill>
                  <a:latin typeface="Century Gothic" panose="020B0502020202020204" pitchFamily="34" charset="0"/>
                </a:rPr>
                <a:t> August 2025	</a:t>
              </a:r>
              <a:endParaRPr kumimoji="0" lang="en-US" sz="1800" b="1" i="0" u="none" strike="noStrike" kern="0" cap="none" spc="0" normalizeH="0" baseline="0" noProof="0" dirty="0">
                <a:ln>
                  <a:noFill/>
                </a:ln>
                <a:solidFill>
                  <a:schemeClr val="bg1"/>
                </a:solidFill>
                <a:effectLst/>
                <a:uLnTx/>
                <a:uFillTx/>
                <a:latin typeface="Century Gothic" panose="020B0502020202020204" pitchFamily="34" charset="0"/>
              </a:endParaRPr>
            </a:p>
          </p:txBody>
        </p:sp>
      </p:grpSp>
      <p:sp>
        <p:nvSpPr>
          <p:cNvPr id="9" name="TextBox 8">
            <a:extLst>
              <a:ext uri="{FF2B5EF4-FFF2-40B4-BE49-F238E27FC236}">
                <a16:creationId xmlns:a16="http://schemas.microsoft.com/office/drawing/2014/main" id="{57DC5E5F-DED7-4B48-B3B7-237320CBA8A9}"/>
              </a:ext>
            </a:extLst>
          </p:cNvPr>
          <p:cNvSpPr txBox="1"/>
          <p:nvPr/>
        </p:nvSpPr>
        <p:spPr>
          <a:xfrm>
            <a:off x="3087148" y="4224064"/>
            <a:ext cx="6090407" cy="1938992"/>
          </a:xfrm>
          <a:prstGeom prst="rect">
            <a:avLst/>
          </a:prstGeom>
          <a:noFill/>
        </p:spPr>
        <p:txBody>
          <a:bodyPr wrap="square" rtlCol="0">
            <a:spAutoFit/>
          </a:bodyPr>
          <a:lstStyle/>
          <a:p>
            <a:pPr algn="ctr"/>
            <a:r>
              <a:rPr lang="en-US" sz="4000" b="1" dirty="0">
                <a:solidFill>
                  <a:schemeClr val="bg1"/>
                </a:solidFill>
                <a:latin typeface="Century Gothic" panose="020B0502020202020204" pitchFamily="34" charset="0"/>
              </a:rPr>
              <a:t>Check-In Voting Site Station Guide</a:t>
            </a:r>
          </a:p>
          <a:p>
            <a:pPr algn="ctr"/>
            <a:endParaRPr lang="en-US" sz="4000" b="1" dirty="0">
              <a:solidFill>
                <a:schemeClr val="bg1"/>
              </a:solidFill>
              <a:latin typeface="Century Gothic" panose="020B0502020202020204" pitchFamily="34" charset="0"/>
            </a:endParaRPr>
          </a:p>
        </p:txBody>
      </p:sp>
      <p:pic>
        <p:nvPicPr>
          <p:cNvPr id="11" name="Picture 10" descr="A drawing of a face&#10;&#10;Description automatically generated">
            <a:extLst>
              <a:ext uri="{FF2B5EF4-FFF2-40B4-BE49-F238E27FC236}">
                <a16:creationId xmlns:a16="http://schemas.microsoft.com/office/drawing/2014/main" id="{64B19794-DC44-4055-B156-9CB0041E4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179" y="1075950"/>
            <a:ext cx="5501640" cy="923544"/>
          </a:xfrm>
          <a:prstGeom prst="rect">
            <a:avLst/>
          </a:prstGeom>
        </p:spPr>
      </p:pic>
    </p:spTree>
    <p:custDataLst>
      <p:tags r:id="rId1"/>
    </p:custDataLst>
    <p:extLst>
      <p:ext uri="{BB962C8B-B14F-4D97-AF65-F5344CB8AC3E}">
        <p14:creationId xmlns:p14="http://schemas.microsoft.com/office/powerpoint/2010/main" val="1773941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AAC241-275D-FCD1-BB4A-B09F44921AD5}"/>
              </a:ext>
            </a:extLst>
          </p:cNvPr>
          <p:cNvSpPr txBox="1"/>
          <p:nvPr/>
        </p:nvSpPr>
        <p:spPr>
          <a:xfrm>
            <a:off x="2690949" y="1069563"/>
            <a:ext cx="6858815" cy="2605137"/>
          </a:xfrm>
          <a:prstGeom prst="rect">
            <a:avLst/>
          </a:prstGeom>
          <a:noFill/>
        </p:spPr>
        <p:txBody>
          <a:bodyPr wrap="square">
            <a:spAutoFit/>
          </a:bodyPr>
          <a:lstStyle/>
          <a:p>
            <a:pPr marL="6350" marR="7620" indent="-6350">
              <a:lnSpc>
                <a:spcPct val="102000"/>
              </a:lnSpc>
              <a:spcBef>
                <a:spcPts val="0"/>
              </a:spcBef>
              <a:spcAft>
                <a:spcPts val="1605"/>
              </a:spcAft>
            </a:pPr>
            <a:r>
              <a:rPr lang="en-US" sz="1400" dirty="0">
                <a:solidFill>
                  <a:srgbClr val="233962"/>
                </a:solidFill>
                <a:effectLst/>
                <a:latin typeface="Calibri" panose="020F0502020204030204" pitchFamily="34" charset="0"/>
                <a:ea typeface="Calibri" panose="020F0502020204030204" pitchFamily="34" charset="0"/>
              </a:rPr>
              <a:t>NC law requires a voter to show an acceptable form of photo ID or to sign a form claiming an exception (the Photo ID Exception Form).</a:t>
            </a:r>
          </a:p>
          <a:p>
            <a:pPr marL="6350" marR="7620" indent="-6350">
              <a:lnSpc>
                <a:spcPct val="102000"/>
              </a:lnSpc>
              <a:spcBef>
                <a:spcPts val="0"/>
              </a:spcBef>
              <a:spcAft>
                <a:spcPts val="1605"/>
              </a:spcAft>
            </a:pPr>
            <a:endParaRPr lang="en-US" sz="1400" dirty="0">
              <a:solidFill>
                <a:srgbClr val="233962"/>
              </a:solidFill>
              <a:effectLst/>
              <a:latin typeface="Calibri" panose="020F0502020204030204" pitchFamily="34" charset="0"/>
              <a:ea typeface="Calibri" panose="020F0502020204030204" pitchFamily="34" charset="0"/>
            </a:endParaRPr>
          </a:p>
          <a:p>
            <a:pPr marL="6350" marR="7620" indent="-6350">
              <a:lnSpc>
                <a:spcPct val="102000"/>
              </a:lnSpc>
              <a:spcBef>
                <a:spcPts val="0"/>
              </a:spcBef>
              <a:spcAft>
                <a:spcPts val="1605"/>
              </a:spcAft>
            </a:pPr>
            <a:endParaRPr lang="en-US" sz="1400" dirty="0">
              <a:solidFill>
                <a:srgbClr val="233962"/>
              </a:solidFill>
              <a:effectLst/>
              <a:latin typeface="Calibri" panose="020F0502020204030204" pitchFamily="34" charset="0"/>
              <a:ea typeface="Calibri" panose="020F0502020204030204" pitchFamily="34" charset="0"/>
            </a:endParaRPr>
          </a:p>
          <a:p>
            <a:pPr marL="6350" marR="7620" indent="-6350">
              <a:lnSpc>
                <a:spcPct val="102000"/>
              </a:lnSpc>
              <a:spcBef>
                <a:spcPts val="0"/>
              </a:spcBef>
              <a:spcAft>
                <a:spcPts val="1605"/>
              </a:spcAft>
            </a:pPr>
            <a:r>
              <a:rPr lang="en-US" sz="1400" dirty="0">
                <a:solidFill>
                  <a:srgbClr val="233962"/>
                </a:solidFill>
                <a:effectLst/>
                <a:latin typeface="Calibri" panose="020F0502020204030204" pitchFamily="34" charset="0"/>
                <a:ea typeface="Calibri" panose="020F0502020204030204" pitchFamily="34" charset="0"/>
              </a:rPr>
              <a:t>The following circumstances require the check-in election official to inform the voter of the options for voting a provisional ballot without an ID, complete a </a:t>
            </a:r>
            <a:r>
              <a:rPr lang="en-US" sz="1400" b="1" dirty="0">
                <a:solidFill>
                  <a:srgbClr val="233962"/>
                </a:solidFill>
                <a:effectLst/>
                <a:latin typeface="Calibri" panose="020F0502020204030204" pitchFamily="34" charset="0"/>
                <a:ea typeface="Calibri" panose="020F0502020204030204" pitchFamily="34" charset="0"/>
              </a:rPr>
              <a:t>Help Station Referral Form, </a:t>
            </a:r>
            <a:r>
              <a:rPr lang="en-US" sz="1400" dirty="0">
                <a:solidFill>
                  <a:srgbClr val="233962"/>
                </a:solidFill>
                <a:effectLst/>
                <a:latin typeface="Calibri" panose="020F0502020204030204" pitchFamily="34" charset="0"/>
                <a:ea typeface="Calibri" panose="020F0502020204030204" pitchFamily="34" charset="0"/>
              </a:rPr>
              <a:t>and refer the voter to the Help Station:</a:t>
            </a:r>
          </a:p>
          <a:p>
            <a:pPr marL="0" marR="0" indent="0">
              <a:spcBef>
                <a:spcPts val="0"/>
              </a:spcBef>
              <a:spcAft>
                <a:spcPts val="45"/>
              </a:spcAft>
            </a:pPr>
            <a:r>
              <a:rPr lang="en-US" sz="1000" dirty="0">
                <a:solidFill>
                  <a:srgbClr val="233962"/>
                </a:solidFill>
                <a:effectLst/>
                <a:latin typeface="Calibri" panose="020F0502020204030204" pitchFamily="34" charset="0"/>
                <a:ea typeface="Calibri" panose="020F0502020204030204" pitchFamily="34" charset="0"/>
              </a:rPr>
              <a:t> </a:t>
            </a:r>
            <a:endParaRPr lang="en-US" sz="1100" dirty="0">
              <a:solidFill>
                <a:srgbClr val="233962"/>
              </a:solidFill>
              <a:effectLst/>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BC13A560-ED09-2A32-270E-B55B5374BD5D}"/>
              </a:ext>
            </a:extLst>
          </p:cNvPr>
          <p:cNvSpPr/>
          <p:nvPr/>
        </p:nvSpPr>
        <p:spPr>
          <a:xfrm>
            <a:off x="2888075" y="1660178"/>
            <a:ext cx="6451092" cy="809910"/>
          </a:xfrm>
          <a:prstGeom prst="rect">
            <a:avLst/>
          </a:prstGeom>
          <a:solidFill>
            <a:srgbClr val="A0191D"/>
          </a:solidFill>
          <a:ln>
            <a:solidFill>
              <a:srgbClr val="A019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0" marR="7620" indent="-6350">
              <a:lnSpc>
                <a:spcPct val="102000"/>
              </a:lnSpc>
              <a:spcBef>
                <a:spcPts val="0"/>
              </a:spcBef>
              <a:spcAft>
                <a:spcPts val="1605"/>
              </a:spcAft>
            </a:pPr>
            <a:r>
              <a:rPr lang="en-US" sz="1400" dirty="0">
                <a:solidFill>
                  <a:schemeClr val="bg1"/>
                </a:solidFill>
                <a:effectLst/>
                <a:latin typeface="Calibri" panose="020F0502020204030204" pitchFamily="34" charset="0"/>
                <a:ea typeface="Calibri" panose="020F0502020204030204" pitchFamily="34" charset="0"/>
              </a:rPr>
              <a:t>If a voter says they forgot their photo ID, ask them if they can easily retrieve it. If they cannot, they must be informed of </a:t>
            </a:r>
            <a:r>
              <a:rPr lang="en-US" sz="1400" u="sng" dirty="0">
                <a:solidFill>
                  <a:schemeClr val="bg1"/>
                </a:solidFill>
                <a:effectLst/>
                <a:latin typeface="Calibri" panose="020F0502020204030204" pitchFamily="34" charset="0"/>
                <a:ea typeface="Calibri" panose="020F0502020204030204" pitchFamily="34" charset="0"/>
              </a:rPr>
              <a:t>both options</a:t>
            </a:r>
            <a:r>
              <a:rPr lang="en-US" sz="1400" dirty="0">
                <a:solidFill>
                  <a:schemeClr val="bg1"/>
                </a:solidFill>
                <a:effectLst/>
                <a:latin typeface="Calibri" panose="020F0502020204030204" pitchFamily="34" charset="0"/>
                <a:ea typeface="Calibri" panose="020F0502020204030204" pitchFamily="34" charset="0"/>
              </a:rPr>
              <a:t> for voting a provisional ballot without a photo ID: (1) Exception Form or (2) bring ID to the county board office. </a:t>
            </a:r>
          </a:p>
        </p:txBody>
      </p:sp>
      <p:sp>
        <p:nvSpPr>
          <p:cNvPr id="7" name="Rectangle 61">
            <a:extLst>
              <a:ext uri="{FF2B5EF4-FFF2-40B4-BE49-F238E27FC236}">
                <a16:creationId xmlns:a16="http://schemas.microsoft.com/office/drawing/2014/main" id="{BF6E1F85-ABB3-D1C5-F02B-E42CCC875CC8}"/>
              </a:ext>
            </a:extLst>
          </p:cNvPr>
          <p:cNvSpPr>
            <a:spLocks noChangeArrowheads="1"/>
          </p:cNvSpPr>
          <p:nvPr/>
        </p:nvSpPr>
        <p:spPr bwMode="auto">
          <a:xfrm>
            <a:off x="4394886" y="245112"/>
            <a:ext cx="3657600" cy="63756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defRPr/>
            </a:pPr>
            <a:r>
              <a:rPr lang="en-US" altLang="en-US" sz="1600" b="1" kern="0" dirty="0">
                <a:solidFill>
                  <a:srgbClr val="FFFFFF"/>
                </a:solidFill>
                <a:latin typeface="Century Gothic"/>
              </a:rPr>
              <a:t>Ask the voter to show a photo ID</a:t>
            </a:r>
            <a:endParaRPr lang="en-US" altLang="en-US" sz="1600" b="1" i="0" u="none" strike="noStrike" kern="0" cap="none" spc="0" normalizeH="0" baseline="0" noProof="0" dirty="0">
              <a:ln>
                <a:noFill/>
              </a:ln>
              <a:solidFill>
                <a:srgbClr val="FFFFFF"/>
              </a:solidFill>
              <a:effectLst/>
              <a:uLnTx/>
              <a:uFillTx/>
              <a:latin typeface="Century Gothic"/>
            </a:endParaRPr>
          </a:p>
        </p:txBody>
      </p:sp>
      <p:grpSp>
        <p:nvGrpSpPr>
          <p:cNvPr id="8" name="Group 7">
            <a:extLst>
              <a:ext uri="{FF2B5EF4-FFF2-40B4-BE49-F238E27FC236}">
                <a16:creationId xmlns:a16="http://schemas.microsoft.com/office/drawing/2014/main" id="{65D5568E-2678-2CCD-BB21-1FE9BD9C3121}"/>
              </a:ext>
            </a:extLst>
          </p:cNvPr>
          <p:cNvGrpSpPr/>
          <p:nvPr/>
        </p:nvGrpSpPr>
        <p:grpSpPr>
          <a:xfrm>
            <a:off x="3674818" y="378896"/>
            <a:ext cx="609562" cy="360916"/>
            <a:chOff x="3400376" y="1313364"/>
            <a:chExt cx="785731" cy="438003"/>
          </a:xfrm>
        </p:grpSpPr>
        <p:sp>
          <p:nvSpPr>
            <p:cNvPr id="9" name="Arrow: Chevron 8">
              <a:extLst>
                <a:ext uri="{FF2B5EF4-FFF2-40B4-BE49-F238E27FC236}">
                  <a16:creationId xmlns:a16="http://schemas.microsoft.com/office/drawing/2014/main" id="{B159C0E7-1FF4-8B96-61A4-8C02EE70AF5B}"/>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8BEEE256-D1F1-EC86-18C6-41B2E162C9A8}"/>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0">
            <a:extLst>
              <a:ext uri="{FF2B5EF4-FFF2-40B4-BE49-F238E27FC236}">
                <a16:creationId xmlns:a16="http://schemas.microsoft.com/office/drawing/2014/main" id="{DC993514-2AF5-4518-CFAA-D285FAF8D5CC}"/>
              </a:ext>
            </a:extLst>
          </p:cNvPr>
          <p:cNvGrpSpPr/>
          <p:nvPr/>
        </p:nvGrpSpPr>
        <p:grpSpPr>
          <a:xfrm>
            <a:off x="2693763" y="5836836"/>
            <a:ext cx="6839616" cy="370352"/>
            <a:chOff x="2693763" y="5836836"/>
            <a:chExt cx="6839616" cy="370352"/>
          </a:xfrm>
        </p:grpSpPr>
        <p:sp>
          <p:nvSpPr>
            <p:cNvPr id="12" name="Rectangle 56">
              <a:extLst>
                <a:ext uri="{FF2B5EF4-FFF2-40B4-BE49-F238E27FC236}">
                  <a16:creationId xmlns:a16="http://schemas.microsoft.com/office/drawing/2014/main" id="{29A6687B-ADAA-3A78-867D-676B2D031049}"/>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Text Box 58">
              <a:extLst>
                <a:ext uri="{FF2B5EF4-FFF2-40B4-BE49-F238E27FC236}">
                  <a16:creationId xmlns:a16="http://schemas.microsoft.com/office/drawing/2014/main" id="{7937DE29-215F-9FA9-4989-EB5DF3D44EF0}"/>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Check-in Station | 5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4" name="TextBox 13">
              <a:extLst>
                <a:ext uri="{FF2B5EF4-FFF2-40B4-BE49-F238E27FC236}">
                  <a16:creationId xmlns:a16="http://schemas.microsoft.com/office/drawing/2014/main" id="{ABCE2CCC-8ACD-F69A-5049-DAE10231AA68}"/>
                </a:ext>
              </a:extLst>
            </p:cNvPr>
            <p:cNvSpPr txBox="1"/>
            <p:nvPr/>
          </p:nvSpPr>
          <p:spPr>
            <a:xfrm>
              <a:off x="2693763" y="5836836"/>
              <a:ext cx="1569893"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grpSp>
      <p:grpSp>
        <p:nvGrpSpPr>
          <p:cNvPr id="20" name="Group 19">
            <a:extLst>
              <a:ext uri="{FF2B5EF4-FFF2-40B4-BE49-F238E27FC236}">
                <a16:creationId xmlns:a16="http://schemas.microsoft.com/office/drawing/2014/main" id="{23119322-9D5B-8D32-C4BB-AC38143433A3}"/>
              </a:ext>
            </a:extLst>
          </p:cNvPr>
          <p:cNvGrpSpPr/>
          <p:nvPr/>
        </p:nvGrpSpPr>
        <p:grpSpPr>
          <a:xfrm>
            <a:off x="3135333" y="4758567"/>
            <a:ext cx="6476036" cy="307340"/>
            <a:chOff x="3098673" y="4955862"/>
            <a:chExt cx="6476036" cy="307340"/>
          </a:xfrm>
        </p:grpSpPr>
        <p:grpSp>
          <p:nvGrpSpPr>
            <p:cNvPr id="15" name="Group 14">
              <a:extLst>
                <a:ext uri="{FF2B5EF4-FFF2-40B4-BE49-F238E27FC236}">
                  <a16:creationId xmlns:a16="http://schemas.microsoft.com/office/drawing/2014/main" id="{351C5080-A13F-9460-6FB8-944356CBA10B}"/>
                </a:ext>
              </a:extLst>
            </p:cNvPr>
            <p:cNvGrpSpPr/>
            <p:nvPr/>
          </p:nvGrpSpPr>
          <p:grpSpPr>
            <a:xfrm>
              <a:off x="3098673" y="4955862"/>
              <a:ext cx="355600" cy="307340"/>
              <a:chOff x="0" y="0"/>
              <a:chExt cx="355926" cy="307944"/>
            </a:xfrm>
          </p:grpSpPr>
          <p:sp>
            <p:nvSpPr>
              <p:cNvPr id="16" name="Shape 429">
                <a:extLst>
                  <a:ext uri="{FF2B5EF4-FFF2-40B4-BE49-F238E27FC236}">
                    <a16:creationId xmlns:a16="http://schemas.microsoft.com/office/drawing/2014/main" id="{897D29CF-9BFB-63B4-B3EE-A0BB919F7393}"/>
                  </a:ext>
                </a:extLst>
              </p:cNvPr>
              <p:cNvSpPr/>
              <p:nvPr/>
            </p:nvSpPr>
            <p:spPr>
              <a:xfrm>
                <a:off x="0" y="119"/>
                <a:ext cx="177963" cy="307825"/>
              </a:xfrm>
              <a:custGeom>
                <a:avLst/>
                <a:gdLst/>
                <a:ahLst/>
                <a:cxnLst/>
                <a:rect l="0" t="0" r="0" b="0"/>
                <a:pathLst>
                  <a:path w="177963" h="307825">
                    <a:moveTo>
                      <a:pt x="177963" y="0"/>
                    </a:moveTo>
                    <a:lnTo>
                      <a:pt x="177963" y="72879"/>
                    </a:lnTo>
                    <a:lnTo>
                      <a:pt x="165857" y="72879"/>
                    </a:lnTo>
                    <a:lnTo>
                      <a:pt x="165857" y="214657"/>
                    </a:lnTo>
                    <a:lnTo>
                      <a:pt x="177963" y="214657"/>
                    </a:lnTo>
                    <a:lnTo>
                      <a:pt x="177963" y="230860"/>
                    </a:lnTo>
                    <a:cubicBezTo>
                      <a:pt x="166664" y="230860"/>
                      <a:pt x="157786" y="239771"/>
                      <a:pt x="157786" y="251114"/>
                    </a:cubicBezTo>
                    <a:cubicBezTo>
                      <a:pt x="157786" y="262456"/>
                      <a:pt x="166664" y="271368"/>
                      <a:pt x="177963" y="271368"/>
                    </a:cubicBezTo>
                    <a:lnTo>
                      <a:pt x="177963" y="307825"/>
                    </a:lnTo>
                    <a:lnTo>
                      <a:pt x="20177" y="307825"/>
                    </a:lnTo>
                    <a:cubicBezTo>
                      <a:pt x="7667" y="307825"/>
                      <a:pt x="0" y="294457"/>
                      <a:pt x="6053" y="283520"/>
                    </a:cubicBezTo>
                    <a:lnTo>
                      <a:pt x="164243" y="8084"/>
                    </a:lnTo>
                    <a:lnTo>
                      <a:pt x="177963"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sp>
            <p:nvSpPr>
              <p:cNvPr id="17" name="Shape 430">
                <a:extLst>
                  <a:ext uri="{FF2B5EF4-FFF2-40B4-BE49-F238E27FC236}">
                    <a16:creationId xmlns:a16="http://schemas.microsoft.com/office/drawing/2014/main" id="{3CADE921-0079-299E-6E04-0DCF84750301}"/>
                  </a:ext>
                </a:extLst>
              </p:cNvPr>
              <p:cNvSpPr/>
              <p:nvPr/>
            </p:nvSpPr>
            <p:spPr>
              <a:xfrm>
                <a:off x="177963" y="0"/>
                <a:ext cx="177963" cy="307944"/>
              </a:xfrm>
              <a:custGeom>
                <a:avLst/>
                <a:gdLst/>
                <a:ahLst/>
                <a:cxnLst/>
                <a:rect l="0" t="0" r="0" b="0"/>
                <a:pathLst>
                  <a:path w="177963" h="307944">
                    <a:moveTo>
                      <a:pt x="202" y="0"/>
                    </a:moveTo>
                    <a:cubicBezTo>
                      <a:pt x="5649" y="0"/>
                      <a:pt x="11097" y="2734"/>
                      <a:pt x="14124" y="8203"/>
                    </a:cubicBezTo>
                    <a:lnTo>
                      <a:pt x="171910" y="283639"/>
                    </a:lnTo>
                    <a:cubicBezTo>
                      <a:pt x="177963" y="294576"/>
                      <a:pt x="170296" y="307944"/>
                      <a:pt x="157786" y="307944"/>
                    </a:cubicBezTo>
                    <a:lnTo>
                      <a:pt x="0" y="307944"/>
                    </a:lnTo>
                    <a:lnTo>
                      <a:pt x="0" y="271487"/>
                    </a:lnTo>
                    <a:cubicBezTo>
                      <a:pt x="11299" y="271487"/>
                      <a:pt x="20177" y="262575"/>
                      <a:pt x="20177" y="251233"/>
                    </a:cubicBezTo>
                    <a:cubicBezTo>
                      <a:pt x="20177" y="239890"/>
                      <a:pt x="11299" y="230979"/>
                      <a:pt x="0" y="230979"/>
                    </a:cubicBezTo>
                    <a:lnTo>
                      <a:pt x="0" y="214776"/>
                    </a:lnTo>
                    <a:lnTo>
                      <a:pt x="12106" y="214776"/>
                    </a:lnTo>
                    <a:lnTo>
                      <a:pt x="12106" y="72998"/>
                    </a:lnTo>
                    <a:lnTo>
                      <a:pt x="0" y="72998"/>
                    </a:lnTo>
                    <a:lnTo>
                      <a:pt x="0" y="119"/>
                    </a:lnTo>
                    <a:lnTo>
                      <a:pt x="202"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grpSp>
        <p:sp>
          <p:nvSpPr>
            <p:cNvPr id="18" name="TextBox 17">
              <a:extLst>
                <a:ext uri="{FF2B5EF4-FFF2-40B4-BE49-F238E27FC236}">
                  <a16:creationId xmlns:a16="http://schemas.microsoft.com/office/drawing/2014/main" id="{66D301B9-1E91-DEA7-957D-D886CCBF1B75}"/>
                </a:ext>
              </a:extLst>
            </p:cNvPr>
            <p:cNvSpPr txBox="1"/>
            <p:nvPr/>
          </p:nvSpPr>
          <p:spPr>
            <a:xfrm>
              <a:off x="3478709" y="4974449"/>
              <a:ext cx="6096000" cy="259110"/>
            </a:xfrm>
            <a:prstGeom prst="rect">
              <a:avLst/>
            </a:prstGeom>
            <a:noFill/>
          </p:spPr>
          <p:txBody>
            <a:bodyPr wrap="square">
              <a:spAutoFit/>
            </a:bodyPr>
            <a:lstStyle/>
            <a:p>
              <a:pPr marL="6350" marR="7620" indent="-6350">
                <a:lnSpc>
                  <a:spcPct val="102000"/>
                </a:lnSpc>
                <a:spcBef>
                  <a:spcPts val="0"/>
                </a:spcBef>
                <a:spcAft>
                  <a:spcPts val="645"/>
                </a:spcAft>
              </a:pPr>
              <a:r>
                <a:rPr lang="en-US" sz="1100" dirty="0">
                  <a:solidFill>
                    <a:srgbClr val="233962"/>
                  </a:solidFill>
                  <a:effectLst/>
                  <a:latin typeface="Calibri" panose="020F0502020204030204" pitchFamily="34" charset="0"/>
                  <a:ea typeface="Calibri" panose="020F0502020204030204" pitchFamily="34" charset="0"/>
                </a:rPr>
                <a:t>If a voter does not have a photo ID because they are the victim of a recent natural disaster.</a:t>
              </a:r>
            </a:p>
          </p:txBody>
        </p:sp>
      </p:grpSp>
      <p:sp>
        <p:nvSpPr>
          <p:cNvPr id="19" name="TextBox 18">
            <a:extLst>
              <a:ext uri="{FF2B5EF4-FFF2-40B4-BE49-F238E27FC236}">
                <a16:creationId xmlns:a16="http://schemas.microsoft.com/office/drawing/2014/main" id="{3728CA96-781C-EBC9-ABA2-C65A7180368D}"/>
              </a:ext>
            </a:extLst>
          </p:cNvPr>
          <p:cNvSpPr txBox="1"/>
          <p:nvPr/>
        </p:nvSpPr>
        <p:spPr>
          <a:xfrm>
            <a:off x="3072356" y="5106812"/>
            <a:ext cx="6096000" cy="744050"/>
          </a:xfrm>
          <a:prstGeom prst="rect">
            <a:avLst/>
          </a:prstGeom>
          <a:noFill/>
        </p:spPr>
        <p:txBody>
          <a:bodyPr wrap="square">
            <a:spAutoFit/>
          </a:bodyPr>
          <a:lstStyle/>
          <a:p>
            <a:pPr marL="6350" marR="7620" indent="-6350">
              <a:lnSpc>
                <a:spcPct val="102000"/>
              </a:lnSpc>
              <a:spcBef>
                <a:spcPts val="0"/>
              </a:spcBef>
              <a:spcAft>
                <a:spcPts val="645"/>
              </a:spcAft>
            </a:pPr>
            <a:r>
              <a:rPr lang="en-US" sz="1400" dirty="0">
                <a:solidFill>
                  <a:srgbClr val="233962"/>
                </a:solidFill>
                <a:effectLst/>
                <a:latin typeface="Calibri" panose="020F0502020204030204" pitchFamily="34" charset="0"/>
                <a:ea typeface="Calibri" panose="020F0502020204030204" pitchFamily="34" charset="0"/>
              </a:rPr>
              <a:t>The election officials at the Help Station can provide the voter with additional details for the two options to vote a provisional ballot when a voter is unable to show a photo ID.</a:t>
            </a:r>
          </a:p>
        </p:txBody>
      </p:sp>
      <p:grpSp>
        <p:nvGrpSpPr>
          <p:cNvPr id="21" name="Group 20">
            <a:extLst>
              <a:ext uri="{FF2B5EF4-FFF2-40B4-BE49-F238E27FC236}">
                <a16:creationId xmlns:a16="http://schemas.microsoft.com/office/drawing/2014/main" id="{52986F88-6E36-1D29-9DE8-4AF24D3E1D71}"/>
              </a:ext>
            </a:extLst>
          </p:cNvPr>
          <p:cNvGrpSpPr/>
          <p:nvPr/>
        </p:nvGrpSpPr>
        <p:grpSpPr>
          <a:xfrm>
            <a:off x="3135333" y="4277077"/>
            <a:ext cx="6476036" cy="307340"/>
            <a:chOff x="3098673" y="4955862"/>
            <a:chExt cx="6476036" cy="307340"/>
          </a:xfrm>
        </p:grpSpPr>
        <p:grpSp>
          <p:nvGrpSpPr>
            <p:cNvPr id="22" name="Group 21">
              <a:extLst>
                <a:ext uri="{FF2B5EF4-FFF2-40B4-BE49-F238E27FC236}">
                  <a16:creationId xmlns:a16="http://schemas.microsoft.com/office/drawing/2014/main" id="{BCD6F6E2-C477-8B40-6D4D-2F9F0298B6C3}"/>
                </a:ext>
              </a:extLst>
            </p:cNvPr>
            <p:cNvGrpSpPr/>
            <p:nvPr/>
          </p:nvGrpSpPr>
          <p:grpSpPr>
            <a:xfrm>
              <a:off x="3098673" y="4955862"/>
              <a:ext cx="355600" cy="307340"/>
              <a:chOff x="0" y="0"/>
              <a:chExt cx="355926" cy="307944"/>
            </a:xfrm>
          </p:grpSpPr>
          <p:sp>
            <p:nvSpPr>
              <p:cNvPr id="24" name="Shape 429">
                <a:extLst>
                  <a:ext uri="{FF2B5EF4-FFF2-40B4-BE49-F238E27FC236}">
                    <a16:creationId xmlns:a16="http://schemas.microsoft.com/office/drawing/2014/main" id="{FBD2B718-25F6-B386-C3E9-55AE6CC7EF03}"/>
                  </a:ext>
                </a:extLst>
              </p:cNvPr>
              <p:cNvSpPr/>
              <p:nvPr/>
            </p:nvSpPr>
            <p:spPr>
              <a:xfrm>
                <a:off x="0" y="119"/>
                <a:ext cx="177963" cy="307825"/>
              </a:xfrm>
              <a:custGeom>
                <a:avLst/>
                <a:gdLst/>
                <a:ahLst/>
                <a:cxnLst/>
                <a:rect l="0" t="0" r="0" b="0"/>
                <a:pathLst>
                  <a:path w="177963" h="307825">
                    <a:moveTo>
                      <a:pt x="177963" y="0"/>
                    </a:moveTo>
                    <a:lnTo>
                      <a:pt x="177963" y="72879"/>
                    </a:lnTo>
                    <a:lnTo>
                      <a:pt x="165857" y="72879"/>
                    </a:lnTo>
                    <a:lnTo>
                      <a:pt x="165857" y="214657"/>
                    </a:lnTo>
                    <a:lnTo>
                      <a:pt x="177963" y="214657"/>
                    </a:lnTo>
                    <a:lnTo>
                      <a:pt x="177963" y="230860"/>
                    </a:lnTo>
                    <a:cubicBezTo>
                      <a:pt x="166664" y="230860"/>
                      <a:pt x="157786" y="239771"/>
                      <a:pt x="157786" y="251114"/>
                    </a:cubicBezTo>
                    <a:cubicBezTo>
                      <a:pt x="157786" y="262456"/>
                      <a:pt x="166664" y="271368"/>
                      <a:pt x="177963" y="271368"/>
                    </a:cubicBezTo>
                    <a:lnTo>
                      <a:pt x="177963" y="307825"/>
                    </a:lnTo>
                    <a:lnTo>
                      <a:pt x="20177" y="307825"/>
                    </a:lnTo>
                    <a:cubicBezTo>
                      <a:pt x="7667" y="307825"/>
                      <a:pt x="0" y="294457"/>
                      <a:pt x="6053" y="283520"/>
                    </a:cubicBezTo>
                    <a:lnTo>
                      <a:pt x="164243" y="8084"/>
                    </a:lnTo>
                    <a:lnTo>
                      <a:pt x="177963"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sp>
            <p:nvSpPr>
              <p:cNvPr id="25" name="Shape 430">
                <a:extLst>
                  <a:ext uri="{FF2B5EF4-FFF2-40B4-BE49-F238E27FC236}">
                    <a16:creationId xmlns:a16="http://schemas.microsoft.com/office/drawing/2014/main" id="{68A0EE40-F60B-3B9D-627B-28293704B7AC}"/>
                  </a:ext>
                </a:extLst>
              </p:cNvPr>
              <p:cNvSpPr/>
              <p:nvPr/>
            </p:nvSpPr>
            <p:spPr>
              <a:xfrm>
                <a:off x="177963" y="0"/>
                <a:ext cx="177963" cy="307944"/>
              </a:xfrm>
              <a:custGeom>
                <a:avLst/>
                <a:gdLst/>
                <a:ahLst/>
                <a:cxnLst/>
                <a:rect l="0" t="0" r="0" b="0"/>
                <a:pathLst>
                  <a:path w="177963" h="307944">
                    <a:moveTo>
                      <a:pt x="202" y="0"/>
                    </a:moveTo>
                    <a:cubicBezTo>
                      <a:pt x="5649" y="0"/>
                      <a:pt x="11097" y="2734"/>
                      <a:pt x="14124" y="8203"/>
                    </a:cubicBezTo>
                    <a:lnTo>
                      <a:pt x="171910" y="283639"/>
                    </a:lnTo>
                    <a:cubicBezTo>
                      <a:pt x="177963" y="294576"/>
                      <a:pt x="170296" y="307944"/>
                      <a:pt x="157786" y="307944"/>
                    </a:cubicBezTo>
                    <a:lnTo>
                      <a:pt x="0" y="307944"/>
                    </a:lnTo>
                    <a:lnTo>
                      <a:pt x="0" y="271487"/>
                    </a:lnTo>
                    <a:cubicBezTo>
                      <a:pt x="11299" y="271487"/>
                      <a:pt x="20177" y="262575"/>
                      <a:pt x="20177" y="251233"/>
                    </a:cubicBezTo>
                    <a:cubicBezTo>
                      <a:pt x="20177" y="239890"/>
                      <a:pt x="11299" y="230979"/>
                      <a:pt x="0" y="230979"/>
                    </a:cubicBezTo>
                    <a:lnTo>
                      <a:pt x="0" y="214776"/>
                    </a:lnTo>
                    <a:lnTo>
                      <a:pt x="12106" y="214776"/>
                    </a:lnTo>
                    <a:lnTo>
                      <a:pt x="12106" y="72998"/>
                    </a:lnTo>
                    <a:lnTo>
                      <a:pt x="0" y="72998"/>
                    </a:lnTo>
                    <a:lnTo>
                      <a:pt x="0" y="119"/>
                    </a:lnTo>
                    <a:lnTo>
                      <a:pt x="202"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grpSp>
        <p:sp>
          <p:nvSpPr>
            <p:cNvPr id="23" name="TextBox 22">
              <a:extLst>
                <a:ext uri="{FF2B5EF4-FFF2-40B4-BE49-F238E27FC236}">
                  <a16:creationId xmlns:a16="http://schemas.microsoft.com/office/drawing/2014/main" id="{5343DC6D-CBB6-A5AA-EF61-73E622AF2A86}"/>
                </a:ext>
              </a:extLst>
            </p:cNvPr>
            <p:cNvSpPr txBox="1"/>
            <p:nvPr/>
          </p:nvSpPr>
          <p:spPr>
            <a:xfrm>
              <a:off x="3478709" y="4979977"/>
              <a:ext cx="6096000" cy="259110"/>
            </a:xfrm>
            <a:prstGeom prst="rect">
              <a:avLst/>
            </a:prstGeom>
            <a:noFill/>
          </p:spPr>
          <p:txBody>
            <a:bodyPr wrap="square">
              <a:spAutoFit/>
            </a:bodyPr>
            <a:lstStyle/>
            <a:p>
              <a:pPr marL="6350" marR="7620" indent="-6350">
                <a:lnSpc>
                  <a:spcPct val="102000"/>
                </a:lnSpc>
                <a:spcBef>
                  <a:spcPts val="0"/>
                </a:spcBef>
                <a:spcAft>
                  <a:spcPts val="645"/>
                </a:spcAft>
              </a:pPr>
              <a:r>
                <a:rPr lang="en-US" sz="1100" dirty="0">
                  <a:solidFill>
                    <a:srgbClr val="233962"/>
                  </a:solidFill>
                  <a:effectLst/>
                  <a:latin typeface="Calibri" panose="020F0502020204030204" pitchFamily="34" charset="0"/>
                  <a:ea typeface="Calibri" panose="020F0502020204030204" pitchFamily="34" charset="0"/>
                </a:rPr>
                <a:t>If a voter simply refuses to show a photo ID.</a:t>
              </a:r>
            </a:p>
          </p:txBody>
        </p:sp>
      </p:grpSp>
      <p:grpSp>
        <p:nvGrpSpPr>
          <p:cNvPr id="26" name="Group 25">
            <a:extLst>
              <a:ext uri="{FF2B5EF4-FFF2-40B4-BE49-F238E27FC236}">
                <a16:creationId xmlns:a16="http://schemas.microsoft.com/office/drawing/2014/main" id="{622F95FF-8386-6A97-69AF-B52E1E945953}"/>
              </a:ext>
            </a:extLst>
          </p:cNvPr>
          <p:cNvGrpSpPr/>
          <p:nvPr/>
        </p:nvGrpSpPr>
        <p:grpSpPr>
          <a:xfrm>
            <a:off x="3135333" y="3767906"/>
            <a:ext cx="6476036" cy="307340"/>
            <a:chOff x="3098673" y="4955862"/>
            <a:chExt cx="6476036" cy="307340"/>
          </a:xfrm>
        </p:grpSpPr>
        <p:grpSp>
          <p:nvGrpSpPr>
            <p:cNvPr id="27" name="Group 26">
              <a:extLst>
                <a:ext uri="{FF2B5EF4-FFF2-40B4-BE49-F238E27FC236}">
                  <a16:creationId xmlns:a16="http://schemas.microsoft.com/office/drawing/2014/main" id="{AE876884-46BB-2267-D0FA-0B12D2140D34}"/>
                </a:ext>
              </a:extLst>
            </p:cNvPr>
            <p:cNvGrpSpPr/>
            <p:nvPr/>
          </p:nvGrpSpPr>
          <p:grpSpPr>
            <a:xfrm>
              <a:off x="3098673" y="4955862"/>
              <a:ext cx="355600" cy="307340"/>
              <a:chOff x="0" y="0"/>
              <a:chExt cx="355926" cy="307944"/>
            </a:xfrm>
          </p:grpSpPr>
          <p:sp>
            <p:nvSpPr>
              <p:cNvPr id="29" name="Shape 429">
                <a:extLst>
                  <a:ext uri="{FF2B5EF4-FFF2-40B4-BE49-F238E27FC236}">
                    <a16:creationId xmlns:a16="http://schemas.microsoft.com/office/drawing/2014/main" id="{7B8BD3FC-9C50-AA56-58EA-19AEDFF1680E}"/>
                  </a:ext>
                </a:extLst>
              </p:cNvPr>
              <p:cNvSpPr/>
              <p:nvPr/>
            </p:nvSpPr>
            <p:spPr>
              <a:xfrm>
                <a:off x="0" y="119"/>
                <a:ext cx="177963" cy="307825"/>
              </a:xfrm>
              <a:custGeom>
                <a:avLst/>
                <a:gdLst/>
                <a:ahLst/>
                <a:cxnLst/>
                <a:rect l="0" t="0" r="0" b="0"/>
                <a:pathLst>
                  <a:path w="177963" h="307825">
                    <a:moveTo>
                      <a:pt x="177963" y="0"/>
                    </a:moveTo>
                    <a:lnTo>
                      <a:pt x="177963" y="72879"/>
                    </a:lnTo>
                    <a:lnTo>
                      <a:pt x="165857" y="72879"/>
                    </a:lnTo>
                    <a:lnTo>
                      <a:pt x="165857" y="214657"/>
                    </a:lnTo>
                    <a:lnTo>
                      <a:pt x="177963" y="214657"/>
                    </a:lnTo>
                    <a:lnTo>
                      <a:pt x="177963" y="230860"/>
                    </a:lnTo>
                    <a:cubicBezTo>
                      <a:pt x="166664" y="230860"/>
                      <a:pt x="157786" y="239771"/>
                      <a:pt x="157786" y="251114"/>
                    </a:cubicBezTo>
                    <a:cubicBezTo>
                      <a:pt x="157786" y="262456"/>
                      <a:pt x="166664" y="271368"/>
                      <a:pt x="177963" y="271368"/>
                    </a:cubicBezTo>
                    <a:lnTo>
                      <a:pt x="177963" y="307825"/>
                    </a:lnTo>
                    <a:lnTo>
                      <a:pt x="20177" y="307825"/>
                    </a:lnTo>
                    <a:cubicBezTo>
                      <a:pt x="7667" y="307825"/>
                      <a:pt x="0" y="294457"/>
                      <a:pt x="6053" y="283520"/>
                    </a:cubicBezTo>
                    <a:lnTo>
                      <a:pt x="164243" y="8084"/>
                    </a:lnTo>
                    <a:lnTo>
                      <a:pt x="177963"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sp>
            <p:nvSpPr>
              <p:cNvPr id="30" name="Shape 430">
                <a:extLst>
                  <a:ext uri="{FF2B5EF4-FFF2-40B4-BE49-F238E27FC236}">
                    <a16:creationId xmlns:a16="http://schemas.microsoft.com/office/drawing/2014/main" id="{5681CA8C-148E-651E-4006-EE1E3D295595}"/>
                  </a:ext>
                </a:extLst>
              </p:cNvPr>
              <p:cNvSpPr/>
              <p:nvPr/>
            </p:nvSpPr>
            <p:spPr>
              <a:xfrm>
                <a:off x="177963" y="0"/>
                <a:ext cx="177963" cy="307944"/>
              </a:xfrm>
              <a:custGeom>
                <a:avLst/>
                <a:gdLst/>
                <a:ahLst/>
                <a:cxnLst/>
                <a:rect l="0" t="0" r="0" b="0"/>
                <a:pathLst>
                  <a:path w="177963" h="307944">
                    <a:moveTo>
                      <a:pt x="202" y="0"/>
                    </a:moveTo>
                    <a:cubicBezTo>
                      <a:pt x="5649" y="0"/>
                      <a:pt x="11097" y="2734"/>
                      <a:pt x="14124" y="8203"/>
                    </a:cubicBezTo>
                    <a:lnTo>
                      <a:pt x="171910" y="283639"/>
                    </a:lnTo>
                    <a:cubicBezTo>
                      <a:pt x="177963" y="294576"/>
                      <a:pt x="170296" y="307944"/>
                      <a:pt x="157786" y="307944"/>
                    </a:cubicBezTo>
                    <a:lnTo>
                      <a:pt x="0" y="307944"/>
                    </a:lnTo>
                    <a:lnTo>
                      <a:pt x="0" y="271487"/>
                    </a:lnTo>
                    <a:cubicBezTo>
                      <a:pt x="11299" y="271487"/>
                      <a:pt x="20177" y="262575"/>
                      <a:pt x="20177" y="251233"/>
                    </a:cubicBezTo>
                    <a:cubicBezTo>
                      <a:pt x="20177" y="239890"/>
                      <a:pt x="11299" y="230979"/>
                      <a:pt x="0" y="230979"/>
                    </a:cubicBezTo>
                    <a:lnTo>
                      <a:pt x="0" y="214776"/>
                    </a:lnTo>
                    <a:lnTo>
                      <a:pt x="12106" y="214776"/>
                    </a:lnTo>
                    <a:lnTo>
                      <a:pt x="12106" y="72998"/>
                    </a:lnTo>
                    <a:lnTo>
                      <a:pt x="0" y="72998"/>
                    </a:lnTo>
                    <a:lnTo>
                      <a:pt x="0" y="119"/>
                    </a:lnTo>
                    <a:lnTo>
                      <a:pt x="202"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grpSp>
        <p:sp>
          <p:nvSpPr>
            <p:cNvPr id="28" name="TextBox 27">
              <a:extLst>
                <a:ext uri="{FF2B5EF4-FFF2-40B4-BE49-F238E27FC236}">
                  <a16:creationId xmlns:a16="http://schemas.microsoft.com/office/drawing/2014/main" id="{1807E244-7D41-796F-26BA-FBE241D0AE7A}"/>
                </a:ext>
              </a:extLst>
            </p:cNvPr>
            <p:cNvSpPr txBox="1"/>
            <p:nvPr/>
          </p:nvSpPr>
          <p:spPr>
            <a:xfrm>
              <a:off x="3478709" y="4975976"/>
              <a:ext cx="6096000" cy="259110"/>
            </a:xfrm>
            <a:prstGeom prst="rect">
              <a:avLst/>
            </a:prstGeom>
            <a:noFill/>
          </p:spPr>
          <p:txBody>
            <a:bodyPr wrap="square">
              <a:spAutoFit/>
            </a:bodyPr>
            <a:lstStyle/>
            <a:p>
              <a:pPr marL="6350" marR="7620" indent="-6350">
                <a:lnSpc>
                  <a:spcPct val="102000"/>
                </a:lnSpc>
                <a:spcBef>
                  <a:spcPts val="0"/>
                </a:spcBef>
                <a:spcAft>
                  <a:spcPts val="645"/>
                </a:spcAft>
              </a:pPr>
              <a:r>
                <a:rPr lang="en-US" sz="1100" dirty="0">
                  <a:solidFill>
                    <a:srgbClr val="233962"/>
                  </a:solidFill>
                  <a:effectLst/>
                  <a:latin typeface="Calibri" panose="020F0502020204030204" pitchFamily="34" charset="0"/>
                  <a:ea typeface="Calibri" panose="020F0502020204030204" pitchFamily="34" charset="0"/>
                </a:rPr>
                <a:t>If a voter does not have a photo ID due to a religious objection to being photographed.</a:t>
              </a:r>
            </a:p>
          </p:txBody>
        </p:sp>
      </p:grpSp>
      <p:grpSp>
        <p:nvGrpSpPr>
          <p:cNvPr id="31" name="Group 30">
            <a:extLst>
              <a:ext uri="{FF2B5EF4-FFF2-40B4-BE49-F238E27FC236}">
                <a16:creationId xmlns:a16="http://schemas.microsoft.com/office/drawing/2014/main" id="{BEEF200B-9945-753E-7C3A-F89218E5247D}"/>
              </a:ext>
            </a:extLst>
          </p:cNvPr>
          <p:cNvGrpSpPr/>
          <p:nvPr/>
        </p:nvGrpSpPr>
        <p:grpSpPr>
          <a:xfrm>
            <a:off x="3135333" y="3283821"/>
            <a:ext cx="6476036" cy="448302"/>
            <a:chOff x="3098673" y="4955862"/>
            <a:chExt cx="6476036" cy="448302"/>
          </a:xfrm>
        </p:grpSpPr>
        <p:grpSp>
          <p:nvGrpSpPr>
            <p:cNvPr id="32" name="Group 31">
              <a:extLst>
                <a:ext uri="{FF2B5EF4-FFF2-40B4-BE49-F238E27FC236}">
                  <a16:creationId xmlns:a16="http://schemas.microsoft.com/office/drawing/2014/main" id="{3BB2DBBC-062E-7070-9C15-5D5A32962536}"/>
                </a:ext>
              </a:extLst>
            </p:cNvPr>
            <p:cNvGrpSpPr/>
            <p:nvPr/>
          </p:nvGrpSpPr>
          <p:grpSpPr>
            <a:xfrm>
              <a:off x="3098673" y="4955862"/>
              <a:ext cx="355600" cy="307340"/>
              <a:chOff x="0" y="0"/>
              <a:chExt cx="355926" cy="307944"/>
            </a:xfrm>
          </p:grpSpPr>
          <p:sp>
            <p:nvSpPr>
              <p:cNvPr id="34" name="Shape 429">
                <a:extLst>
                  <a:ext uri="{FF2B5EF4-FFF2-40B4-BE49-F238E27FC236}">
                    <a16:creationId xmlns:a16="http://schemas.microsoft.com/office/drawing/2014/main" id="{E1EDDC8B-B91F-2E56-3F35-F2F5BF864598}"/>
                  </a:ext>
                </a:extLst>
              </p:cNvPr>
              <p:cNvSpPr/>
              <p:nvPr/>
            </p:nvSpPr>
            <p:spPr>
              <a:xfrm>
                <a:off x="0" y="119"/>
                <a:ext cx="177963" cy="307825"/>
              </a:xfrm>
              <a:custGeom>
                <a:avLst/>
                <a:gdLst/>
                <a:ahLst/>
                <a:cxnLst/>
                <a:rect l="0" t="0" r="0" b="0"/>
                <a:pathLst>
                  <a:path w="177963" h="307825">
                    <a:moveTo>
                      <a:pt x="177963" y="0"/>
                    </a:moveTo>
                    <a:lnTo>
                      <a:pt x="177963" y="72879"/>
                    </a:lnTo>
                    <a:lnTo>
                      <a:pt x="165857" y="72879"/>
                    </a:lnTo>
                    <a:lnTo>
                      <a:pt x="165857" y="214657"/>
                    </a:lnTo>
                    <a:lnTo>
                      <a:pt x="177963" y="214657"/>
                    </a:lnTo>
                    <a:lnTo>
                      <a:pt x="177963" y="230860"/>
                    </a:lnTo>
                    <a:cubicBezTo>
                      <a:pt x="166664" y="230860"/>
                      <a:pt x="157786" y="239771"/>
                      <a:pt x="157786" y="251114"/>
                    </a:cubicBezTo>
                    <a:cubicBezTo>
                      <a:pt x="157786" y="262456"/>
                      <a:pt x="166664" y="271368"/>
                      <a:pt x="177963" y="271368"/>
                    </a:cubicBezTo>
                    <a:lnTo>
                      <a:pt x="177963" y="307825"/>
                    </a:lnTo>
                    <a:lnTo>
                      <a:pt x="20177" y="307825"/>
                    </a:lnTo>
                    <a:cubicBezTo>
                      <a:pt x="7667" y="307825"/>
                      <a:pt x="0" y="294457"/>
                      <a:pt x="6053" y="283520"/>
                    </a:cubicBezTo>
                    <a:lnTo>
                      <a:pt x="164243" y="8084"/>
                    </a:lnTo>
                    <a:lnTo>
                      <a:pt x="177963"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sp>
            <p:nvSpPr>
              <p:cNvPr id="35" name="Shape 430">
                <a:extLst>
                  <a:ext uri="{FF2B5EF4-FFF2-40B4-BE49-F238E27FC236}">
                    <a16:creationId xmlns:a16="http://schemas.microsoft.com/office/drawing/2014/main" id="{F1698690-3557-433A-8371-350A5288555C}"/>
                  </a:ext>
                </a:extLst>
              </p:cNvPr>
              <p:cNvSpPr/>
              <p:nvPr/>
            </p:nvSpPr>
            <p:spPr>
              <a:xfrm>
                <a:off x="177963" y="0"/>
                <a:ext cx="177963" cy="307944"/>
              </a:xfrm>
              <a:custGeom>
                <a:avLst/>
                <a:gdLst/>
                <a:ahLst/>
                <a:cxnLst/>
                <a:rect l="0" t="0" r="0" b="0"/>
                <a:pathLst>
                  <a:path w="177963" h="307944">
                    <a:moveTo>
                      <a:pt x="202" y="0"/>
                    </a:moveTo>
                    <a:cubicBezTo>
                      <a:pt x="5649" y="0"/>
                      <a:pt x="11097" y="2734"/>
                      <a:pt x="14124" y="8203"/>
                    </a:cubicBezTo>
                    <a:lnTo>
                      <a:pt x="171910" y="283639"/>
                    </a:lnTo>
                    <a:cubicBezTo>
                      <a:pt x="177963" y="294576"/>
                      <a:pt x="170296" y="307944"/>
                      <a:pt x="157786" y="307944"/>
                    </a:cubicBezTo>
                    <a:lnTo>
                      <a:pt x="0" y="307944"/>
                    </a:lnTo>
                    <a:lnTo>
                      <a:pt x="0" y="271487"/>
                    </a:lnTo>
                    <a:cubicBezTo>
                      <a:pt x="11299" y="271487"/>
                      <a:pt x="20177" y="262575"/>
                      <a:pt x="20177" y="251233"/>
                    </a:cubicBezTo>
                    <a:cubicBezTo>
                      <a:pt x="20177" y="239890"/>
                      <a:pt x="11299" y="230979"/>
                      <a:pt x="0" y="230979"/>
                    </a:cubicBezTo>
                    <a:lnTo>
                      <a:pt x="0" y="214776"/>
                    </a:lnTo>
                    <a:lnTo>
                      <a:pt x="12106" y="214776"/>
                    </a:lnTo>
                    <a:lnTo>
                      <a:pt x="12106" y="72998"/>
                    </a:lnTo>
                    <a:lnTo>
                      <a:pt x="0" y="72998"/>
                    </a:lnTo>
                    <a:lnTo>
                      <a:pt x="0" y="119"/>
                    </a:lnTo>
                    <a:lnTo>
                      <a:pt x="202"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grpSp>
        <p:sp>
          <p:nvSpPr>
            <p:cNvPr id="33" name="TextBox 32">
              <a:extLst>
                <a:ext uri="{FF2B5EF4-FFF2-40B4-BE49-F238E27FC236}">
                  <a16:creationId xmlns:a16="http://schemas.microsoft.com/office/drawing/2014/main" id="{54FCAC41-C79E-F8EC-3158-393E420BD744}"/>
                </a:ext>
              </a:extLst>
            </p:cNvPr>
            <p:cNvSpPr txBox="1"/>
            <p:nvPr/>
          </p:nvSpPr>
          <p:spPr>
            <a:xfrm>
              <a:off x="3478709" y="4972379"/>
              <a:ext cx="6096000" cy="431785"/>
            </a:xfrm>
            <a:prstGeom prst="rect">
              <a:avLst/>
            </a:prstGeom>
            <a:noFill/>
          </p:spPr>
          <p:txBody>
            <a:bodyPr wrap="square">
              <a:spAutoFit/>
            </a:bodyPr>
            <a:lstStyle/>
            <a:p>
              <a:pPr marL="6350" marR="7620" indent="-6350">
                <a:lnSpc>
                  <a:spcPct val="102000"/>
                </a:lnSpc>
                <a:spcBef>
                  <a:spcPts val="0"/>
                </a:spcBef>
                <a:spcAft>
                  <a:spcPts val="645"/>
                </a:spcAft>
              </a:pPr>
              <a:r>
                <a:rPr lang="en-US" sz="1100" dirty="0">
                  <a:solidFill>
                    <a:srgbClr val="233962"/>
                  </a:solidFill>
                  <a:effectLst/>
                  <a:latin typeface="Calibri" panose="020F0502020204030204" pitchFamily="34" charset="0"/>
                  <a:ea typeface="Calibri" panose="020F0502020204030204" pitchFamily="34" charset="0"/>
                </a:rPr>
                <a:t>If a voter does not have a photo ID due to some difficulty that prevents the voter from presenting a photo ID (a “reasonab</a:t>
              </a:r>
              <a:r>
                <a:rPr lang="en-US" sz="1100" dirty="0">
                  <a:solidFill>
                    <a:srgbClr val="233962"/>
                  </a:solidFill>
                  <a:latin typeface="Calibri" panose="020F0502020204030204" pitchFamily="34" charset="0"/>
                  <a:ea typeface="Calibri" panose="020F0502020204030204" pitchFamily="34" charset="0"/>
                </a:rPr>
                <a:t>le impediment”).</a:t>
              </a:r>
              <a:endParaRPr lang="en-US" sz="1100" dirty="0">
                <a:solidFill>
                  <a:srgbClr val="233962"/>
                </a:solidFill>
                <a:effectLst/>
                <a:latin typeface="Calibri" panose="020F0502020204030204" pitchFamily="34" charset="0"/>
                <a:ea typeface="Calibri" panose="020F0502020204030204" pitchFamily="34" charset="0"/>
              </a:endParaRPr>
            </a:p>
          </p:txBody>
        </p:sp>
      </p:grpSp>
    </p:spTree>
    <p:custDataLst>
      <p:tags r:id="rId1"/>
    </p:custDataLst>
    <p:extLst>
      <p:ext uri="{BB962C8B-B14F-4D97-AF65-F5344CB8AC3E}">
        <p14:creationId xmlns:p14="http://schemas.microsoft.com/office/powerpoint/2010/main" val="2924368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Century Gothic" panose="020B0502020202020204" pitchFamily="34" charset="0"/>
              </a:rPr>
              <a:t>Step 2: </a:t>
            </a:r>
            <a:r>
              <a:rPr lang="en-US" altLang="en-US" sz="2800" b="1" kern="0" dirty="0">
                <a:solidFill>
                  <a:srgbClr val="FFFFFF"/>
                </a:solidFill>
                <a:latin typeface="Century Gothic" panose="020B0502020202020204" pitchFamily="34" charset="0"/>
              </a:rPr>
              <a:t>Photo ID Review</a:t>
            </a:r>
            <a:endParaRPr kumimoji="0" lang="en-US" altLang="en-US" sz="2400" b="0" i="0" u="none" strike="noStrike" kern="0" cap="none" spc="0" normalizeH="0" baseline="0" noProof="0" dirty="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1947115"/>
            <a:ext cx="640135" cy="371888"/>
          </a:xfrm>
          <a:prstGeom prst="rect">
            <a:avLst/>
          </a:prstGeom>
        </p:spPr>
      </p:pic>
      <p:pic>
        <p:nvPicPr>
          <p:cNvPr id="8" name="Picture 7">
            <a:extLst>
              <a:ext uri="{FF2B5EF4-FFF2-40B4-BE49-F238E27FC236}">
                <a16:creationId xmlns:a16="http://schemas.microsoft.com/office/drawing/2014/main" id="{6C8F5637-FFEA-4F48-9A9D-04AEFBB8AC7C}"/>
              </a:ext>
            </a:extLst>
          </p:cNvPr>
          <p:cNvPicPr>
            <a:picLocks noChangeAspect="1"/>
          </p:cNvPicPr>
          <p:nvPr/>
        </p:nvPicPr>
        <p:blipFill>
          <a:blip r:embed="rId4"/>
          <a:stretch>
            <a:fillRect/>
          </a:stretch>
        </p:blipFill>
        <p:spPr>
          <a:xfrm>
            <a:off x="3364850" y="2682329"/>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64850" y="3434402"/>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931290"/>
            <a:ext cx="48112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Inspect the photo ID</a:t>
            </a:r>
          </a:p>
        </p:txBody>
      </p:sp>
      <p:sp>
        <p:nvSpPr>
          <p:cNvPr id="11" name="TextBox 10">
            <a:extLst>
              <a:ext uri="{FF2B5EF4-FFF2-40B4-BE49-F238E27FC236}">
                <a16:creationId xmlns:a16="http://schemas.microsoft.com/office/drawing/2014/main" id="{833F6D69-405A-44FE-B9AA-AF848DA26CBC}"/>
              </a:ext>
            </a:extLst>
          </p:cNvPr>
          <p:cNvSpPr txBox="1"/>
          <p:nvPr/>
        </p:nvSpPr>
        <p:spPr>
          <a:xfrm>
            <a:off x="4004985" y="2664277"/>
            <a:ext cx="5487776"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Determine if the photo ID is an acceptable type</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3416836"/>
            <a:ext cx="5487776"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Determine if the photo ID meets expiration requirements </a:t>
            </a:r>
          </a:p>
        </p:txBody>
      </p:sp>
    </p:spTree>
    <p:custDataLst>
      <p:tags r:id="rId1"/>
    </p:custDataLst>
    <p:extLst>
      <p:ext uri="{BB962C8B-B14F-4D97-AF65-F5344CB8AC3E}">
        <p14:creationId xmlns:p14="http://schemas.microsoft.com/office/powerpoint/2010/main" val="2645072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1">
            <a:extLst>
              <a:ext uri="{FF2B5EF4-FFF2-40B4-BE49-F238E27FC236}">
                <a16:creationId xmlns:a16="http://schemas.microsoft.com/office/drawing/2014/main" id="{EBA837AC-6235-57DD-575B-18CA4B51CE68}"/>
              </a:ext>
            </a:extLst>
          </p:cNvPr>
          <p:cNvSpPr>
            <a:spLocks noChangeArrowheads="1"/>
          </p:cNvSpPr>
          <p:nvPr/>
        </p:nvSpPr>
        <p:spPr bwMode="auto">
          <a:xfrm>
            <a:off x="4120376" y="653033"/>
            <a:ext cx="3657600" cy="543356"/>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1600" b="1" kern="0" dirty="0">
                <a:solidFill>
                  <a:srgbClr val="FFFFFF"/>
                </a:solidFill>
                <a:latin typeface="Century Gothic" panose="020B0502020202020204" pitchFamily="34" charset="0"/>
              </a:rPr>
              <a:t>Inspect the photo ID</a:t>
            </a:r>
          </a:p>
        </p:txBody>
      </p:sp>
      <p:sp>
        <p:nvSpPr>
          <p:cNvPr id="4" name="TextBox 3">
            <a:extLst>
              <a:ext uri="{FF2B5EF4-FFF2-40B4-BE49-F238E27FC236}">
                <a16:creationId xmlns:a16="http://schemas.microsoft.com/office/drawing/2014/main" id="{E783803C-3CDA-D0AA-878B-0ED959A09843}"/>
              </a:ext>
            </a:extLst>
          </p:cNvPr>
          <p:cNvSpPr txBox="1"/>
          <p:nvPr/>
        </p:nvSpPr>
        <p:spPr>
          <a:xfrm>
            <a:off x="3246079" y="1497632"/>
            <a:ext cx="6096000" cy="524311"/>
          </a:xfrm>
          <a:prstGeom prst="rect">
            <a:avLst/>
          </a:prstGeom>
          <a:noFill/>
        </p:spPr>
        <p:txBody>
          <a:bodyPr wrap="square">
            <a:spAutoFit/>
          </a:bodyPr>
          <a:lstStyle/>
          <a:p>
            <a:pPr marL="6350" marR="7620" indent="-6350">
              <a:lnSpc>
                <a:spcPct val="102000"/>
              </a:lnSpc>
              <a:spcBef>
                <a:spcPts val="0"/>
              </a:spcBef>
              <a:spcAft>
                <a:spcPts val="645"/>
              </a:spcAft>
            </a:pPr>
            <a:r>
              <a:rPr lang="en-US" sz="1400" dirty="0">
                <a:solidFill>
                  <a:srgbClr val="233962"/>
                </a:solidFill>
                <a:effectLst/>
                <a:latin typeface="Calibri" panose="020F0502020204030204" pitchFamily="34" charset="0"/>
                <a:ea typeface="Calibri" panose="020F0502020204030204" pitchFamily="34" charset="0"/>
              </a:rPr>
              <a:t>Once the voter has presented a photo ID, the election official must determine if the ID is an acceptable type for voting and meets expiration requirements.</a:t>
            </a:r>
          </a:p>
        </p:txBody>
      </p:sp>
      <p:graphicFrame>
        <p:nvGraphicFramePr>
          <p:cNvPr id="5" name="Object 4">
            <a:extLst>
              <a:ext uri="{FF2B5EF4-FFF2-40B4-BE49-F238E27FC236}">
                <a16:creationId xmlns:a16="http://schemas.microsoft.com/office/drawing/2014/main" id="{E2A3FBA2-38BB-6E92-639B-397A202852E8}"/>
              </a:ext>
            </a:extLst>
          </p:cNvPr>
          <p:cNvGraphicFramePr>
            <a:graphicFrameLocks noChangeAspect="1"/>
          </p:cNvGraphicFramePr>
          <p:nvPr>
            <p:extLst>
              <p:ext uri="{D42A27DB-BD31-4B8C-83A1-F6EECF244321}">
                <p14:modId xmlns:p14="http://schemas.microsoft.com/office/powerpoint/2010/main" val="148339324"/>
              </p:ext>
            </p:extLst>
          </p:nvPr>
        </p:nvGraphicFramePr>
        <p:xfrm>
          <a:off x="4121150" y="2689225"/>
          <a:ext cx="5935663" cy="855663"/>
        </p:xfrm>
        <a:graphic>
          <a:graphicData uri="http://schemas.openxmlformats.org/presentationml/2006/ole">
            <mc:AlternateContent xmlns:mc="http://schemas.openxmlformats.org/markup-compatibility/2006">
              <mc:Choice xmlns:v="urn:schemas-microsoft-com:vml" Requires="v">
                <p:oleObj name="Document" r:id="rId3" imgW="5935378" imgH="855878" progId="Word.Document.12">
                  <p:embed/>
                </p:oleObj>
              </mc:Choice>
              <mc:Fallback>
                <p:oleObj name="Document" r:id="rId3" imgW="5935378" imgH="855878" progId="Word.Document.12">
                  <p:embed/>
                  <p:pic>
                    <p:nvPicPr>
                      <p:cNvPr id="5" name="Object 4">
                        <a:extLst>
                          <a:ext uri="{FF2B5EF4-FFF2-40B4-BE49-F238E27FC236}">
                            <a16:creationId xmlns:a16="http://schemas.microsoft.com/office/drawing/2014/main" id="{E2A3FBA2-38BB-6E92-639B-397A202852E8}"/>
                          </a:ext>
                        </a:extLst>
                      </p:cNvPr>
                      <p:cNvPicPr/>
                      <p:nvPr/>
                    </p:nvPicPr>
                    <p:blipFill>
                      <a:blip r:embed="rId4"/>
                      <a:stretch>
                        <a:fillRect/>
                      </a:stretch>
                    </p:blipFill>
                    <p:spPr>
                      <a:xfrm>
                        <a:off x="4121150" y="2689225"/>
                        <a:ext cx="5935663" cy="855663"/>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4E6740CC-EBF7-1626-A952-14CB00C5ADB2}"/>
              </a:ext>
            </a:extLst>
          </p:cNvPr>
          <p:cNvSpPr txBox="1"/>
          <p:nvPr/>
        </p:nvSpPr>
        <p:spPr>
          <a:xfrm>
            <a:off x="3117272" y="3293286"/>
            <a:ext cx="6096000" cy="2462213"/>
          </a:xfrm>
          <a:prstGeom prst="rect">
            <a:avLst/>
          </a:prstGeom>
          <a:noFill/>
        </p:spPr>
        <p:txBody>
          <a:bodyPr wrap="square">
            <a:spAutoFit/>
          </a:bodyPr>
          <a:lstStyle/>
          <a:p>
            <a:r>
              <a:rPr lang="en-US" sz="1400" dirty="0">
                <a:solidFill>
                  <a:srgbClr val="233962"/>
                </a:solidFill>
              </a:rPr>
              <a:t>The check-in election official should use the current List of Acceptable Forms of Photo ID provided by the State Board of Elections and the Common ID Flyer to confirm that the photo ID is an acceptable type of ID. </a:t>
            </a:r>
          </a:p>
          <a:p>
            <a:r>
              <a:rPr lang="en-US" sz="1400" dirty="0">
                <a:solidFill>
                  <a:srgbClr val="233962"/>
                </a:solidFill>
              </a:rPr>
              <a:t>  </a:t>
            </a:r>
          </a:p>
          <a:p>
            <a:r>
              <a:rPr lang="en-US" sz="1400" dirty="0">
                <a:solidFill>
                  <a:srgbClr val="233962"/>
                </a:solidFill>
              </a:rPr>
              <a:t>If a voter presents a photo ID for voting that is not on the list of acceptable photo IDs, the official must ask the voter if they have another photo ID that is on the list. </a:t>
            </a:r>
          </a:p>
          <a:p>
            <a:endParaRPr lang="en-US" sz="1400" dirty="0">
              <a:solidFill>
                <a:srgbClr val="233962"/>
              </a:solidFill>
            </a:endParaRPr>
          </a:p>
          <a:p>
            <a:r>
              <a:rPr lang="en-US" sz="1400" dirty="0">
                <a:solidFill>
                  <a:srgbClr val="233962"/>
                </a:solidFill>
              </a:rPr>
              <a:t>If the voter does not have another photo ID: the official must inform the voter of the options for voting a provisional ballot without an ID, complete a Help Station Referral Form, and refer the voter to the Help Station.</a:t>
            </a:r>
          </a:p>
        </p:txBody>
      </p:sp>
      <p:grpSp>
        <p:nvGrpSpPr>
          <p:cNvPr id="17" name="Group 16">
            <a:extLst>
              <a:ext uri="{FF2B5EF4-FFF2-40B4-BE49-F238E27FC236}">
                <a16:creationId xmlns:a16="http://schemas.microsoft.com/office/drawing/2014/main" id="{190E23DF-C9C8-DABF-5279-01E9DF3C141A}"/>
              </a:ext>
            </a:extLst>
          </p:cNvPr>
          <p:cNvGrpSpPr/>
          <p:nvPr/>
        </p:nvGrpSpPr>
        <p:grpSpPr>
          <a:xfrm>
            <a:off x="2761672" y="5196460"/>
            <a:ext cx="355600" cy="307340"/>
            <a:chOff x="0" y="0"/>
            <a:chExt cx="355926" cy="307944"/>
          </a:xfrm>
        </p:grpSpPr>
        <p:sp>
          <p:nvSpPr>
            <p:cNvPr id="18" name="Shape 429">
              <a:extLst>
                <a:ext uri="{FF2B5EF4-FFF2-40B4-BE49-F238E27FC236}">
                  <a16:creationId xmlns:a16="http://schemas.microsoft.com/office/drawing/2014/main" id="{BDD45B09-0443-2AF5-1697-8CA630C236DE}"/>
                </a:ext>
              </a:extLst>
            </p:cNvPr>
            <p:cNvSpPr/>
            <p:nvPr/>
          </p:nvSpPr>
          <p:spPr>
            <a:xfrm>
              <a:off x="0" y="119"/>
              <a:ext cx="177963" cy="307825"/>
            </a:xfrm>
            <a:custGeom>
              <a:avLst/>
              <a:gdLst/>
              <a:ahLst/>
              <a:cxnLst/>
              <a:rect l="0" t="0" r="0" b="0"/>
              <a:pathLst>
                <a:path w="177963" h="307825">
                  <a:moveTo>
                    <a:pt x="177963" y="0"/>
                  </a:moveTo>
                  <a:lnTo>
                    <a:pt x="177963" y="72879"/>
                  </a:lnTo>
                  <a:lnTo>
                    <a:pt x="165857" y="72879"/>
                  </a:lnTo>
                  <a:lnTo>
                    <a:pt x="165857" y="214657"/>
                  </a:lnTo>
                  <a:lnTo>
                    <a:pt x="177963" y="214657"/>
                  </a:lnTo>
                  <a:lnTo>
                    <a:pt x="177963" y="230860"/>
                  </a:lnTo>
                  <a:cubicBezTo>
                    <a:pt x="166664" y="230860"/>
                    <a:pt x="157786" y="239771"/>
                    <a:pt x="157786" y="251114"/>
                  </a:cubicBezTo>
                  <a:cubicBezTo>
                    <a:pt x="157786" y="262456"/>
                    <a:pt x="166664" y="271368"/>
                    <a:pt x="177963" y="271368"/>
                  </a:cubicBezTo>
                  <a:lnTo>
                    <a:pt x="177963" y="307825"/>
                  </a:lnTo>
                  <a:lnTo>
                    <a:pt x="20177" y="307825"/>
                  </a:lnTo>
                  <a:cubicBezTo>
                    <a:pt x="7667" y="307825"/>
                    <a:pt x="0" y="294457"/>
                    <a:pt x="6053" y="283520"/>
                  </a:cubicBezTo>
                  <a:lnTo>
                    <a:pt x="164243" y="8084"/>
                  </a:lnTo>
                  <a:lnTo>
                    <a:pt x="177963"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sp>
          <p:nvSpPr>
            <p:cNvPr id="19" name="Shape 430">
              <a:extLst>
                <a:ext uri="{FF2B5EF4-FFF2-40B4-BE49-F238E27FC236}">
                  <a16:creationId xmlns:a16="http://schemas.microsoft.com/office/drawing/2014/main" id="{3C33CB17-720A-E796-D20B-CE1E2418EB7A}"/>
                </a:ext>
              </a:extLst>
            </p:cNvPr>
            <p:cNvSpPr/>
            <p:nvPr/>
          </p:nvSpPr>
          <p:spPr>
            <a:xfrm>
              <a:off x="177963" y="0"/>
              <a:ext cx="177963" cy="307944"/>
            </a:xfrm>
            <a:custGeom>
              <a:avLst/>
              <a:gdLst/>
              <a:ahLst/>
              <a:cxnLst/>
              <a:rect l="0" t="0" r="0" b="0"/>
              <a:pathLst>
                <a:path w="177963" h="307944">
                  <a:moveTo>
                    <a:pt x="202" y="0"/>
                  </a:moveTo>
                  <a:cubicBezTo>
                    <a:pt x="5649" y="0"/>
                    <a:pt x="11097" y="2734"/>
                    <a:pt x="14124" y="8203"/>
                  </a:cubicBezTo>
                  <a:lnTo>
                    <a:pt x="171910" y="283639"/>
                  </a:lnTo>
                  <a:cubicBezTo>
                    <a:pt x="177963" y="294576"/>
                    <a:pt x="170296" y="307944"/>
                    <a:pt x="157786" y="307944"/>
                  </a:cubicBezTo>
                  <a:lnTo>
                    <a:pt x="0" y="307944"/>
                  </a:lnTo>
                  <a:lnTo>
                    <a:pt x="0" y="271487"/>
                  </a:lnTo>
                  <a:cubicBezTo>
                    <a:pt x="11299" y="271487"/>
                    <a:pt x="20177" y="262575"/>
                    <a:pt x="20177" y="251233"/>
                  </a:cubicBezTo>
                  <a:cubicBezTo>
                    <a:pt x="20177" y="239890"/>
                    <a:pt x="11299" y="230979"/>
                    <a:pt x="0" y="230979"/>
                  </a:cubicBezTo>
                  <a:lnTo>
                    <a:pt x="0" y="214776"/>
                  </a:lnTo>
                  <a:lnTo>
                    <a:pt x="12106" y="214776"/>
                  </a:lnTo>
                  <a:lnTo>
                    <a:pt x="12106" y="72998"/>
                  </a:lnTo>
                  <a:lnTo>
                    <a:pt x="0" y="72998"/>
                  </a:lnTo>
                  <a:lnTo>
                    <a:pt x="0" y="119"/>
                  </a:lnTo>
                  <a:lnTo>
                    <a:pt x="202"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grpSp>
      <p:grpSp>
        <p:nvGrpSpPr>
          <p:cNvPr id="3" name="Group 2">
            <a:extLst>
              <a:ext uri="{FF2B5EF4-FFF2-40B4-BE49-F238E27FC236}">
                <a16:creationId xmlns:a16="http://schemas.microsoft.com/office/drawing/2014/main" id="{B336B7FD-E8D0-DEF9-29F6-C985F1AE6ABC}"/>
              </a:ext>
            </a:extLst>
          </p:cNvPr>
          <p:cNvGrpSpPr/>
          <p:nvPr/>
        </p:nvGrpSpPr>
        <p:grpSpPr>
          <a:xfrm>
            <a:off x="2693763" y="5836836"/>
            <a:ext cx="6839616" cy="370352"/>
            <a:chOff x="2693763" y="5836836"/>
            <a:chExt cx="6839616" cy="370352"/>
          </a:xfrm>
        </p:grpSpPr>
        <p:sp>
          <p:nvSpPr>
            <p:cNvPr id="6" name="Rectangle 56">
              <a:extLst>
                <a:ext uri="{FF2B5EF4-FFF2-40B4-BE49-F238E27FC236}">
                  <a16:creationId xmlns:a16="http://schemas.microsoft.com/office/drawing/2014/main" id="{841903C8-249F-381D-4AAA-E982282191B0}"/>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 name="Text Box 58">
              <a:extLst>
                <a:ext uri="{FF2B5EF4-FFF2-40B4-BE49-F238E27FC236}">
                  <a16:creationId xmlns:a16="http://schemas.microsoft.com/office/drawing/2014/main" id="{2133D0EA-0153-FE0C-D251-948C3281E04A}"/>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Check-in Station | 7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8" name="TextBox 7">
              <a:extLst>
                <a:ext uri="{FF2B5EF4-FFF2-40B4-BE49-F238E27FC236}">
                  <a16:creationId xmlns:a16="http://schemas.microsoft.com/office/drawing/2014/main" id="{722FBD13-ED2F-02CC-CD47-405663EAAA3B}"/>
                </a:ext>
              </a:extLst>
            </p:cNvPr>
            <p:cNvSpPr txBox="1"/>
            <p:nvPr/>
          </p:nvSpPr>
          <p:spPr>
            <a:xfrm>
              <a:off x="2693763" y="5836836"/>
              <a:ext cx="1887381" cy="246221"/>
            </a:xfrm>
            <a:prstGeom prst="rect">
              <a:avLst/>
            </a:prstGeom>
            <a:noFill/>
          </p:spPr>
          <p:txBody>
            <a:bodyPr wrap="square" rtlCol="0">
              <a:spAutoFit/>
            </a:bodyPr>
            <a:lstStyle/>
            <a:p>
              <a:r>
                <a:rPr lang="en-US" sz="1000" b="1" dirty="0">
                  <a:solidFill>
                    <a:schemeClr val="bg1"/>
                  </a:solidFill>
                  <a:latin typeface="Century Gothic" panose="020B0502020202020204" pitchFamily="34" charset="0"/>
                </a:rPr>
                <a:t>Step 2: Photo ID Review</a:t>
              </a:r>
            </a:p>
          </p:txBody>
        </p:sp>
      </p:grpSp>
      <p:grpSp>
        <p:nvGrpSpPr>
          <p:cNvPr id="9" name="Group 8">
            <a:extLst>
              <a:ext uri="{FF2B5EF4-FFF2-40B4-BE49-F238E27FC236}">
                <a16:creationId xmlns:a16="http://schemas.microsoft.com/office/drawing/2014/main" id="{2AF72CB8-0E3B-BAD0-8BF4-2B4C7B569FFF}"/>
              </a:ext>
            </a:extLst>
          </p:cNvPr>
          <p:cNvGrpSpPr/>
          <p:nvPr/>
        </p:nvGrpSpPr>
        <p:grpSpPr>
          <a:xfrm>
            <a:off x="3389068" y="744253"/>
            <a:ext cx="609562" cy="360916"/>
            <a:chOff x="3400376" y="1313364"/>
            <a:chExt cx="785731" cy="438003"/>
          </a:xfrm>
        </p:grpSpPr>
        <p:sp>
          <p:nvSpPr>
            <p:cNvPr id="10" name="Arrow: Chevron 9">
              <a:extLst>
                <a:ext uri="{FF2B5EF4-FFF2-40B4-BE49-F238E27FC236}">
                  <a16:creationId xmlns:a16="http://schemas.microsoft.com/office/drawing/2014/main" id="{E9CBF695-290D-44C0-DCB3-57756C99429B}"/>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8D60A8D7-B5DC-DC80-3E7A-366A431A59A3}"/>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a:extLst>
              <a:ext uri="{FF2B5EF4-FFF2-40B4-BE49-F238E27FC236}">
                <a16:creationId xmlns:a16="http://schemas.microsoft.com/office/drawing/2014/main" id="{4805138C-3D6D-E459-DB21-ACEE7EB4C6D4}"/>
              </a:ext>
            </a:extLst>
          </p:cNvPr>
          <p:cNvGrpSpPr/>
          <p:nvPr/>
        </p:nvGrpSpPr>
        <p:grpSpPr>
          <a:xfrm>
            <a:off x="3389068" y="2808239"/>
            <a:ext cx="609562" cy="360916"/>
            <a:chOff x="3400376" y="1313364"/>
            <a:chExt cx="785731" cy="438003"/>
          </a:xfrm>
        </p:grpSpPr>
        <p:sp>
          <p:nvSpPr>
            <p:cNvPr id="13" name="Arrow: Chevron 12">
              <a:extLst>
                <a:ext uri="{FF2B5EF4-FFF2-40B4-BE49-F238E27FC236}">
                  <a16:creationId xmlns:a16="http://schemas.microsoft.com/office/drawing/2014/main" id="{66C71495-9BC8-354C-3C87-8C9B30F1B450}"/>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hevron 14">
              <a:extLst>
                <a:ext uri="{FF2B5EF4-FFF2-40B4-BE49-F238E27FC236}">
                  <a16:creationId xmlns:a16="http://schemas.microsoft.com/office/drawing/2014/main" id="{3DF41CC2-5D60-7323-9DC3-4E7BEABEB889}"/>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a:extLst>
              <a:ext uri="{FF2B5EF4-FFF2-40B4-BE49-F238E27FC236}">
                <a16:creationId xmlns:a16="http://schemas.microsoft.com/office/drawing/2014/main" id="{7B787F55-45D6-87D0-D266-A8EC19A73931}"/>
              </a:ext>
            </a:extLst>
          </p:cNvPr>
          <p:cNvGrpSpPr/>
          <p:nvPr/>
        </p:nvGrpSpPr>
        <p:grpSpPr>
          <a:xfrm>
            <a:off x="2761672" y="4370722"/>
            <a:ext cx="355600" cy="307340"/>
            <a:chOff x="0" y="0"/>
            <a:chExt cx="355926" cy="307944"/>
          </a:xfrm>
        </p:grpSpPr>
        <p:sp>
          <p:nvSpPr>
            <p:cNvPr id="20" name="Shape 429">
              <a:extLst>
                <a:ext uri="{FF2B5EF4-FFF2-40B4-BE49-F238E27FC236}">
                  <a16:creationId xmlns:a16="http://schemas.microsoft.com/office/drawing/2014/main" id="{B672F181-7F23-4181-EA01-107F8BFF49D0}"/>
                </a:ext>
              </a:extLst>
            </p:cNvPr>
            <p:cNvSpPr/>
            <p:nvPr/>
          </p:nvSpPr>
          <p:spPr>
            <a:xfrm>
              <a:off x="0" y="119"/>
              <a:ext cx="177963" cy="307825"/>
            </a:xfrm>
            <a:custGeom>
              <a:avLst/>
              <a:gdLst/>
              <a:ahLst/>
              <a:cxnLst/>
              <a:rect l="0" t="0" r="0" b="0"/>
              <a:pathLst>
                <a:path w="177963" h="307825">
                  <a:moveTo>
                    <a:pt x="177963" y="0"/>
                  </a:moveTo>
                  <a:lnTo>
                    <a:pt x="177963" y="72879"/>
                  </a:lnTo>
                  <a:lnTo>
                    <a:pt x="165857" y="72879"/>
                  </a:lnTo>
                  <a:lnTo>
                    <a:pt x="165857" y="214657"/>
                  </a:lnTo>
                  <a:lnTo>
                    <a:pt x="177963" y="214657"/>
                  </a:lnTo>
                  <a:lnTo>
                    <a:pt x="177963" y="230860"/>
                  </a:lnTo>
                  <a:cubicBezTo>
                    <a:pt x="166664" y="230860"/>
                    <a:pt x="157786" y="239771"/>
                    <a:pt x="157786" y="251114"/>
                  </a:cubicBezTo>
                  <a:cubicBezTo>
                    <a:pt x="157786" y="262456"/>
                    <a:pt x="166664" y="271368"/>
                    <a:pt x="177963" y="271368"/>
                  </a:cubicBezTo>
                  <a:lnTo>
                    <a:pt x="177963" y="307825"/>
                  </a:lnTo>
                  <a:lnTo>
                    <a:pt x="20177" y="307825"/>
                  </a:lnTo>
                  <a:cubicBezTo>
                    <a:pt x="7667" y="307825"/>
                    <a:pt x="0" y="294457"/>
                    <a:pt x="6053" y="283520"/>
                  </a:cubicBezTo>
                  <a:lnTo>
                    <a:pt x="164243" y="8084"/>
                  </a:lnTo>
                  <a:lnTo>
                    <a:pt x="177963"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sp>
          <p:nvSpPr>
            <p:cNvPr id="21" name="Shape 430">
              <a:extLst>
                <a:ext uri="{FF2B5EF4-FFF2-40B4-BE49-F238E27FC236}">
                  <a16:creationId xmlns:a16="http://schemas.microsoft.com/office/drawing/2014/main" id="{54EC32F3-FD54-999F-FAD6-B9D148390E2F}"/>
                </a:ext>
              </a:extLst>
            </p:cNvPr>
            <p:cNvSpPr/>
            <p:nvPr/>
          </p:nvSpPr>
          <p:spPr>
            <a:xfrm>
              <a:off x="177963" y="0"/>
              <a:ext cx="177963" cy="307944"/>
            </a:xfrm>
            <a:custGeom>
              <a:avLst/>
              <a:gdLst/>
              <a:ahLst/>
              <a:cxnLst/>
              <a:rect l="0" t="0" r="0" b="0"/>
              <a:pathLst>
                <a:path w="177963" h="307944">
                  <a:moveTo>
                    <a:pt x="202" y="0"/>
                  </a:moveTo>
                  <a:cubicBezTo>
                    <a:pt x="5649" y="0"/>
                    <a:pt x="11097" y="2734"/>
                    <a:pt x="14124" y="8203"/>
                  </a:cubicBezTo>
                  <a:lnTo>
                    <a:pt x="171910" y="283639"/>
                  </a:lnTo>
                  <a:cubicBezTo>
                    <a:pt x="177963" y="294576"/>
                    <a:pt x="170296" y="307944"/>
                    <a:pt x="157786" y="307944"/>
                  </a:cubicBezTo>
                  <a:lnTo>
                    <a:pt x="0" y="307944"/>
                  </a:lnTo>
                  <a:lnTo>
                    <a:pt x="0" y="271487"/>
                  </a:lnTo>
                  <a:cubicBezTo>
                    <a:pt x="11299" y="271487"/>
                    <a:pt x="20177" y="262575"/>
                    <a:pt x="20177" y="251233"/>
                  </a:cubicBezTo>
                  <a:cubicBezTo>
                    <a:pt x="20177" y="239890"/>
                    <a:pt x="11299" y="230979"/>
                    <a:pt x="0" y="230979"/>
                  </a:cubicBezTo>
                  <a:lnTo>
                    <a:pt x="0" y="214776"/>
                  </a:lnTo>
                  <a:lnTo>
                    <a:pt x="12106" y="214776"/>
                  </a:lnTo>
                  <a:lnTo>
                    <a:pt x="12106" y="72998"/>
                  </a:lnTo>
                  <a:lnTo>
                    <a:pt x="0" y="72998"/>
                  </a:lnTo>
                  <a:lnTo>
                    <a:pt x="0" y="119"/>
                  </a:lnTo>
                  <a:lnTo>
                    <a:pt x="202"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grpSp>
    </p:spTree>
    <p:custDataLst>
      <p:tags r:id="rId1"/>
    </p:custDataLst>
    <p:extLst>
      <p:ext uri="{BB962C8B-B14F-4D97-AF65-F5344CB8AC3E}">
        <p14:creationId xmlns:p14="http://schemas.microsoft.com/office/powerpoint/2010/main" val="391200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C2A7B7-4BDD-5687-3FEC-E745C1D7F5DD}"/>
              </a:ext>
            </a:extLst>
          </p:cNvPr>
          <p:cNvSpPr txBox="1"/>
          <p:nvPr/>
        </p:nvSpPr>
        <p:spPr>
          <a:xfrm>
            <a:off x="3048000" y="1242766"/>
            <a:ext cx="6096000" cy="4185761"/>
          </a:xfrm>
          <a:prstGeom prst="rect">
            <a:avLst/>
          </a:prstGeom>
          <a:noFill/>
        </p:spPr>
        <p:txBody>
          <a:bodyPr wrap="square">
            <a:spAutoFit/>
          </a:bodyPr>
          <a:lstStyle/>
          <a:p>
            <a:r>
              <a:rPr lang="en-US" sz="1400" dirty="0">
                <a:solidFill>
                  <a:srgbClr val="233962"/>
                </a:solidFill>
              </a:rPr>
              <a:t>Some photo IDs must be unexpired or expired for one year or less. Use the current list of Acceptable Photo IDs for Voting in to confirm if a photo ID must meet expiration requirements.</a:t>
            </a:r>
          </a:p>
          <a:p>
            <a:endParaRPr lang="en-US" sz="1400" dirty="0">
              <a:solidFill>
                <a:srgbClr val="233962"/>
              </a:solidFill>
            </a:endParaRPr>
          </a:p>
          <a:p>
            <a:r>
              <a:rPr lang="en-US" sz="1400" dirty="0">
                <a:solidFill>
                  <a:srgbClr val="233962"/>
                </a:solidFill>
              </a:rPr>
              <a:t>For voters 65 years old and older, the expiration requirements are not applicable if the photo ID was unexpired on the day the voter turned 65 years old. Use the Age Guide on the back of the Common ID Flyer to confirm when the voter turned 65 years old.</a:t>
            </a:r>
          </a:p>
          <a:p>
            <a:endParaRPr lang="en-US" sz="1400" dirty="0">
              <a:solidFill>
                <a:srgbClr val="233962"/>
              </a:solidFill>
            </a:endParaRPr>
          </a:p>
          <a:p>
            <a:r>
              <a:rPr lang="en-US" sz="1400" dirty="0">
                <a:solidFill>
                  <a:srgbClr val="233962"/>
                </a:solidFill>
              </a:rPr>
              <a:t>For student and government-employee photo IDs, once the State Board approves a school’s or government’s photo ID card, older photo IDs from the same entity that are still in circulation are valid for voting, so long as the voter’s ID is unexpired. A photo ID card that has no expiration date is not expired.</a:t>
            </a:r>
          </a:p>
          <a:p>
            <a:endParaRPr lang="en-US" sz="1400" dirty="0">
              <a:solidFill>
                <a:srgbClr val="233962"/>
              </a:solidFill>
            </a:endParaRPr>
          </a:p>
          <a:p>
            <a:r>
              <a:rPr lang="en-US" sz="1400" dirty="0">
                <a:solidFill>
                  <a:srgbClr val="233962"/>
                </a:solidFill>
              </a:rPr>
              <a:t>If a voter presents a photo ID that does not meet expiration requirements, the check-in official must ask the voter if they have another photo ID that is on the list. If the voter does not have another photo ID: the check-in election official must inform the voter of the options for voting a provisional ballot without an ID, complete a Help Station Referral Form, and refer the voter to the Help Station.</a:t>
            </a:r>
          </a:p>
        </p:txBody>
      </p:sp>
      <p:grpSp>
        <p:nvGrpSpPr>
          <p:cNvPr id="4" name="Group 3">
            <a:extLst>
              <a:ext uri="{FF2B5EF4-FFF2-40B4-BE49-F238E27FC236}">
                <a16:creationId xmlns:a16="http://schemas.microsoft.com/office/drawing/2014/main" id="{9B65D97F-D357-FD74-5F3B-E38A32A8558C}"/>
              </a:ext>
            </a:extLst>
          </p:cNvPr>
          <p:cNvGrpSpPr/>
          <p:nvPr/>
        </p:nvGrpSpPr>
        <p:grpSpPr>
          <a:xfrm>
            <a:off x="2667000" y="2388643"/>
            <a:ext cx="355600" cy="307340"/>
            <a:chOff x="0" y="0"/>
            <a:chExt cx="355926" cy="307944"/>
          </a:xfrm>
        </p:grpSpPr>
        <p:sp>
          <p:nvSpPr>
            <p:cNvPr id="5" name="Shape 429">
              <a:extLst>
                <a:ext uri="{FF2B5EF4-FFF2-40B4-BE49-F238E27FC236}">
                  <a16:creationId xmlns:a16="http://schemas.microsoft.com/office/drawing/2014/main" id="{4DA8C698-BCED-503D-D70C-ED411B80C694}"/>
                </a:ext>
              </a:extLst>
            </p:cNvPr>
            <p:cNvSpPr/>
            <p:nvPr/>
          </p:nvSpPr>
          <p:spPr>
            <a:xfrm>
              <a:off x="0" y="119"/>
              <a:ext cx="177963" cy="307825"/>
            </a:xfrm>
            <a:custGeom>
              <a:avLst/>
              <a:gdLst/>
              <a:ahLst/>
              <a:cxnLst/>
              <a:rect l="0" t="0" r="0" b="0"/>
              <a:pathLst>
                <a:path w="177963" h="307825">
                  <a:moveTo>
                    <a:pt x="177963" y="0"/>
                  </a:moveTo>
                  <a:lnTo>
                    <a:pt x="177963" y="72879"/>
                  </a:lnTo>
                  <a:lnTo>
                    <a:pt x="165857" y="72879"/>
                  </a:lnTo>
                  <a:lnTo>
                    <a:pt x="165857" y="214657"/>
                  </a:lnTo>
                  <a:lnTo>
                    <a:pt x="177963" y="214657"/>
                  </a:lnTo>
                  <a:lnTo>
                    <a:pt x="177963" y="230860"/>
                  </a:lnTo>
                  <a:cubicBezTo>
                    <a:pt x="166664" y="230860"/>
                    <a:pt x="157786" y="239771"/>
                    <a:pt x="157786" y="251114"/>
                  </a:cubicBezTo>
                  <a:cubicBezTo>
                    <a:pt x="157786" y="262456"/>
                    <a:pt x="166664" y="271368"/>
                    <a:pt x="177963" y="271368"/>
                  </a:cubicBezTo>
                  <a:lnTo>
                    <a:pt x="177963" y="307825"/>
                  </a:lnTo>
                  <a:lnTo>
                    <a:pt x="20177" y="307825"/>
                  </a:lnTo>
                  <a:cubicBezTo>
                    <a:pt x="7667" y="307825"/>
                    <a:pt x="0" y="294457"/>
                    <a:pt x="6053" y="283520"/>
                  </a:cubicBezTo>
                  <a:lnTo>
                    <a:pt x="164243" y="8084"/>
                  </a:lnTo>
                  <a:lnTo>
                    <a:pt x="177963"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sp>
          <p:nvSpPr>
            <p:cNvPr id="6" name="Shape 430">
              <a:extLst>
                <a:ext uri="{FF2B5EF4-FFF2-40B4-BE49-F238E27FC236}">
                  <a16:creationId xmlns:a16="http://schemas.microsoft.com/office/drawing/2014/main" id="{47C01C0A-B7B9-4996-9861-A51434E570E2}"/>
                </a:ext>
              </a:extLst>
            </p:cNvPr>
            <p:cNvSpPr/>
            <p:nvPr/>
          </p:nvSpPr>
          <p:spPr>
            <a:xfrm>
              <a:off x="177963" y="0"/>
              <a:ext cx="177963" cy="307944"/>
            </a:xfrm>
            <a:custGeom>
              <a:avLst/>
              <a:gdLst/>
              <a:ahLst/>
              <a:cxnLst/>
              <a:rect l="0" t="0" r="0" b="0"/>
              <a:pathLst>
                <a:path w="177963" h="307944">
                  <a:moveTo>
                    <a:pt x="202" y="0"/>
                  </a:moveTo>
                  <a:cubicBezTo>
                    <a:pt x="5649" y="0"/>
                    <a:pt x="11097" y="2734"/>
                    <a:pt x="14124" y="8203"/>
                  </a:cubicBezTo>
                  <a:lnTo>
                    <a:pt x="171910" y="283639"/>
                  </a:lnTo>
                  <a:cubicBezTo>
                    <a:pt x="177963" y="294576"/>
                    <a:pt x="170296" y="307944"/>
                    <a:pt x="157786" y="307944"/>
                  </a:cubicBezTo>
                  <a:lnTo>
                    <a:pt x="0" y="307944"/>
                  </a:lnTo>
                  <a:lnTo>
                    <a:pt x="0" y="271487"/>
                  </a:lnTo>
                  <a:cubicBezTo>
                    <a:pt x="11299" y="271487"/>
                    <a:pt x="20177" y="262575"/>
                    <a:pt x="20177" y="251233"/>
                  </a:cubicBezTo>
                  <a:cubicBezTo>
                    <a:pt x="20177" y="239890"/>
                    <a:pt x="11299" y="230979"/>
                    <a:pt x="0" y="230979"/>
                  </a:cubicBezTo>
                  <a:lnTo>
                    <a:pt x="0" y="214776"/>
                  </a:lnTo>
                  <a:lnTo>
                    <a:pt x="12106" y="214776"/>
                  </a:lnTo>
                  <a:lnTo>
                    <a:pt x="12106" y="72998"/>
                  </a:lnTo>
                  <a:lnTo>
                    <a:pt x="0" y="72998"/>
                  </a:lnTo>
                  <a:lnTo>
                    <a:pt x="0" y="119"/>
                  </a:lnTo>
                  <a:lnTo>
                    <a:pt x="202"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grpSp>
      <p:grpSp>
        <p:nvGrpSpPr>
          <p:cNvPr id="7" name="Group 6">
            <a:extLst>
              <a:ext uri="{FF2B5EF4-FFF2-40B4-BE49-F238E27FC236}">
                <a16:creationId xmlns:a16="http://schemas.microsoft.com/office/drawing/2014/main" id="{15515E6A-F23D-E919-A429-3D7E0F58AEC9}"/>
              </a:ext>
            </a:extLst>
          </p:cNvPr>
          <p:cNvGrpSpPr/>
          <p:nvPr/>
        </p:nvGrpSpPr>
        <p:grpSpPr>
          <a:xfrm>
            <a:off x="2664342" y="3397420"/>
            <a:ext cx="355600" cy="307340"/>
            <a:chOff x="0" y="0"/>
            <a:chExt cx="355926" cy="307944"/>
          </a:xfrm>
        </p:grpSpPr>
        <p:sp>
          <p:nvSpPr>
            <p:cNvPr id="8" name="Shape 429">
              <a:extLst>
                <a:ext uri="{FF2B5EF4-FFF2-40B4-BE49-F238E27FC236}">
                  <a16:creationId xmlns:a16="http://schemas.microsoft.com/office/drawing/2014/main" id="{B038E47D-E544-551E-2E84-778DD3E95813}"/>
                </a:ext>
              </a:extLst>
            </p:cNvPr>
            <p:cNvSpPr/>
            <p:nvPr/>
          </p:nvSpPr>
          <p:spPr>
            <a:xfrm>
              <a:off x="0" y="119"/>
              <a:ext cx="177963" cy="307825"/>
            </a:xfrm>
            <a:custGeom>
              <a:avLst/>
              <a:gdLst/>
              <a:ahLst/>
              <a:cxnLst/>
              <a:rect l="0" t="0" r="0" b="0"/>
              <a:pathLst>
                <a:path w="177963" h="307825">
                  <a:moveTo>
                    <a:pt x="177963" y="0"/>
                  </a:moveTo>
                  <a:lnTo>
                    <a:pt x="177963" y="72879"/>
                  </a:lnTo>
                  <a:lnTo>
                    <a:pt x="165857" y="72879"/>
                  </a:lnTo>
                  <a:lnTo>
                    <a:pt x="165857" y="214657"/>
                  </a:lnTo>
                  <a:lnTo>
                    <a:pt x="177963" y="214657"/>
                  </a:lnTo>
                  <a:lnTo>
                    <a:pt x="177963" y="230860"/>
                  </a:lnTo>
                  <a:cubicBezTo>
                    <a:pt x="166664" y="230860"/>
                    <a:pt x="157786" y="239771"/>
                    <a:pt x="157786" y="251114"/>
                  </a:cubicBezTo>
                  <a:cubicBezTo>
                    <a:pt x="157786" y="262456"/>
                    <a:pt x="166664" y="271368"/>
                    <a:pt x="177963" y="271368"/>
                  </a:cubicBezTo>
                  <a:lnTo>
                    <a:pt x="177963" y="307825"/>
                  </a:lnTo>
                  <a:lnTo>
                    <a:pt x="20177" y="307825"/>
                  </a:lnTo>
                  <a:cubicBezTo>
                    <a:pt x="7667" y="307825"/>
                    <a:pt x="0" y="294457"/>
                    <a:pt x="6053" y="283520"/>
                  </a:cubicBezTo>
                  <a:lnTo>
                    <a:pt x="164243" y="8084"/>
                  </a:lnTo>
                  <a:lnTo>
                    <a:pt x="177963"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sp>
          <p:nvSpPr>
            <p:cNvPr id="9" name="Shape 430">
              <a:extLst>
                <a:ext uri="{FF2B5EF4-FFF2-40B4-BE49-F238E27FC236}">
                  <a16:creationId xmlns:a16="http://schemas.microsoft.com/office/drawing/2014/main" id="{F1001E8C-27E0-35A3-B8BD-3D80CB8245C3}"/>
                </a:ext>
              </a:extLst>
            </p:cNvPr>
            <p:cNvSpPr/>
            <p:nvPr/>
          </p:nvSpPr>
          <p:spPr>
            <a:xfrm>
              <a:off x="177963" y="0"/>
              <a:ext cx="177963" cy="307944"/>
            </a:xfrm>
            <a:custGeom>
              <a:avLst/>
              <a:gdLst/>
              <a:ahLst/>
              <a:cxnLst/>
              <a:rect l="0" t="0" r="0" b="0"/>
              <a:pathLst>
                <a:path w="177963" h="307944">
                  <a:moveTo>
                    <a:pt x="202" y="0"/>
                  </a:moveTo>
                  <a:cubicBezTo>
                    <a:pt x="5649" y="0"/>
                    <a:pt x="11097" y="2734"/>
                    <a:pt x="14124" y="8203"/>
                  </a:cubicBezTo>
                  <a:lnTo>
                    <a:pt x="171910" y="283639"/>
                  </a:lnTo>
                  <a:cubicBezTo>
                    <a:pt x="177963" y="294576"/>
                    <a:pt x="170296" y="307944"/>
                    <a:pt x="157786" y="307944"/>
                  </a:cubicBezTo>
                  <a:lnTo>
                    <a:pt x="0" y="307944"/>
                  </a:lnTo>
                  <a:lnTo>
                    <a:pt x="0" y="271487"/>
                  </a:lnTo>
                  <a:cubicBezTo>
                    <a:pt x="11299" y="271487"/>
                    <a:pt x="20177" y="262575"/>
                    <a:pt x="20177" y="251233"/>
                  </a:cubicBezTo>
                  <a:cubicBezTo>
                    <a:pt x="20177" y="239890"/>
                    <a:pt x="11299" y="230979"/>
                    <a:pt x="0" y="230979"/>
                  </a:cubicBezTo>
                  <a:lnTo>
                    <a:pt x="0" y="214776"/>
                  </a:lnTo>
                  <a:lnTo>
                    <a:pt x="12106" y="214776"/>
                  </a:lnTo>
                  <a:lnTo>
                    <a:pt x="12106" y="72998"/>
                  </a:lnTo>
                  <a:lnTo>
                    <a:pt x="0" y="72998"/>
                  </a:lnTo>
                  <a:lnTo>
                    <a:pt x="0" y="119"/>
                  </a:lnTo>
                  <a:lnTo>
                    <a:pt x="202"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grpSp>
      <p:graphicFrame>
        <p:nvGraphicFramePr>
          <p:cNvPr id="2" name="Table 1">
            <a:extLst>
              <a:ext uri="{FF2B5EF4-FFF2-40B4-BE49-F238E27FC236}">
                <a16:creationId xmlns:a16="http://schemas.microsoft.com/office/drawing/2014/main" id="{32AE7519-7948-C0AC-528A-CF84791A14CB}"/>
              </a:ext>
            </a:extLst>
          </p:cNvPr>
          <p:cNvGraphicFramePr>
            <a:graphicFrameLocks noGrp="1"/>
          </p:cNvGraphicFramePr>
          <p:nvPr>
            <p:extLst>
              <p:ext uri="{D42A27DB-BD31-4B8C-83A1-F6EECF244321}">
                <p14:modId xmlns:p14="http://schemas.microsoft.com/office/powerpoint/2010/main" val="3771684389"/>
              </p:ext>
            </p:extLst>
          </p:nvPr>
        </p:nvGraphicFramePr>
        <p:xfrm>
          <a:off x="4114800" y="464645"/>
          <a:ext cx="3657600" cy="608330"/>
        </p:xfrm>
        <a:graphic>
          <a:graphicData uri="http://schemas.openxmlformats.org/drawingml/2006/table">
            <a:tbl>
              <a:tblPr firstRow="1" firstCol="1" bandRow="1"/>
              <a:tblGrid>
                <a:gridCol w="3657600">
                  <a:extLst>
                    <a:ext uri="{9D8B030D-6E8A-4147-A177-3AD203B41FA5}">
                      <a16:colId xmlns:a16="http://schemas.microsoft.com/office/drawing/2014/main" val="4949644"/>
                    </a:ext>
                  </a:extLst>
                </a:gridCol>
              </a:tblGrid>
              <a:tr h="608330">
                <a:tc>
                  <a:txBody>
                    <a:bodyPr/>
                    <a:lstStyle/>
                    <a:p>
                      <a:pPr marL="0" marR="0" indent="0" algn="ctr">
                        <a:lnSpc>
                          <a:spcPct val="107000"/>
                        </a:lnSpc>
                        <a:spcBef>
                          <a:spcPts val="0"/>
                        </a:spcBef>
                        <a:spcAft>
                          <a:spcPts val="0"/>
                        </a:spcAft>
                      </a:pPr>
                      <a:r>
                        <a:rPr lang="en-US"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Determine if the photo ID meets expiration requirements</a:t>
                      </a:r>
                      <a:endParaRPr lang="en-US" sz="1400">
                        <a:solidFill>
                          <a:srgbClr val="233962"/>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a:noFill/>
                    </a:lnL>
                    <a:lnR>
                      <a:noFill/>
                    </a:lnR>
                    <a:lnT>
                      <a:noFill/>
                    </a:lnT>
                    <a:lnB>
                      <a:noFill/>
                    </a:lnB>
                    <a:solidFill>
                      <a:srgbClr val="233962"/>
                    </a:solidFill>
                  </a:tcPr>
                </a:tc>
                <a:extLst>
                  <a:ext uri="{0D108BD9-81ED-4DB2-BD59-A6C34878D82A}">
                    <a16:rowId xmlns:a16="http://schemas.microsoft.com/office/drawing/2014/main" val="2339658797"/>
                  </a:ext>
                </a:extLst>
              </a:tr>
            </a:tbl>
          </a:graphicData>
        </a:graphic>
      </p:graphicFrame>
      <p:grpSp>
        <p:nvGrpSpPr>
          <p:cNvPr id="10" name="Group 9">
            <a:extLst>
              <a:ext uri="{FF2B5EF4-FFF2-40B4-BE49-F238E27FC236}">
                <a16:creationId xmlns:a16="http://schemas.microsoft.com/office/drawing/2014/main" id="{CEA8A0E1-3E5B-6412-A46D-EE3C20B11667}"/>
              </a:ext>
            </a:extLst>
          </p:cNvPr>
          <p:cNvGrpSpPr/>
          <p:nvPr/>
        </p:nvGrpSpPr>
        <p:grpSpPr>
          <a:xfrm>
            <a:off x="2667000" y="4541256"/>
            <a:ext cx="355600" cy="307340"/>
            <a:chOff x="0" y="0"/>
            <a:chExt cx="355926" cy="307944"/>
          </a:xfrm>
        </p:grpSpPr>
        <p:sp>
          <p:nvSpPr>
            <p:cNvPr id="11" name="Shape 429">
              <a:extLst>
                <a:ext uri="{FF2B5EF4-FFF2-40B4-BE49-F238E27FC236}">
                  <a16:creationId xmlns:a16="http://schemas.microsoft.com/office/drawing/2014/main" id="{C880E9A1-F7CA-315F-78B5-D0E0B88F1061}"/>
                </a:ext>
              </a:extLst>
            </p:cNvPr>
            <p:cNvSpPr/>
            <p:nvPr/>
          </p:nvSpPr>
          <p:spPr>
            <a:xfrm>
              <a:off x="0" y="119"/>
              <a:ext cx="177963" cy="307825"/>
            </a:xfrm>
            <a:custGeom>
              <a:avLst/>
              <a:gdLst/>
              <a:ahLst/>
              <a:cxnLst/>
              <a:rect l="0" t="0" r="0" b="0"/>
              <a:pathLst>
                <a:path w="177963" h="307825">
                  <a:moveTo>
                    <a:pt x="177963" y="0"/>
                  </a:moveTo>
                  <a:lnTo>
                    <a:pt x="177963" y="72879"/>
                  </a:lnTo>
                  <a:lnTo>
                    <a:pt x="165857" y="72879"/>
                  </a:lnTo>
                  <a:lnTo>
                    <a:pt x="165857" y="214657"/>
                  </a:lnTo>
                  <a:lnTo>
                    <a:pt x="177963" y="214657"/>
                  </a:lnTo>
                  <a:lnTo>
                    <a:pt x="177963" y="230860"/>
                  </a:lnTo>
                  <a:cubicBezTo>
                    <a:pt x="166664" y="230860"/>
                    <a:pt x="157786" y="239771"/>
                    <a:pt x="157786" y="251114"/>
                  </a:cubicBezTo>
                  <a:cubicBezTo>
                    <a:pt x="157786" y="262456"/>
                    <a:pt x="166664" y="271368"/>
                    <a:pt x="177963" y="271368"/>
                  </a:cubicBezTo>
                  <a:lnTo>
                    <a:pt x="177963" y="307825"/>
                  </a:lnTo>
                  <a:lnTo>
                    <a:pt x="20177" y="307825"/>
                  </a:lnTo>
                  <a:cubicBezTo>
                    <a:pt x="7667" y="307825"/>
                    <a:pt x="0" y="294457"/>
                    <a:pt x="6053" y="283520"/>
                  </a:cubicBezTo>
                  <a:lnTo>
                    <a:pt x="164243" y="8084"/>
                  </a:lnTo>
                  <a:lnTo>
                    <a:pt x="177963"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sp>
          <p:nvSpPr>
            <p:cNvPr id="12" name="Shape 430">
              <a:extLst>
                <a:ext uri="{FF2B5EF4-FFF2-40B4-BE49-F238E27FC236}">
                  <a16:creationId xmlns:a16="http://schemas.microsoft.com/office/drawing/2014/main" id="{1E9DB90D-1ABD-E5A2-CEE3-B8225D37D27D}"/>
                </a:ext>
              </a:extLst>
            </p:cNvPr>
            <p:cNvSpPr/>
            <p:nvPr/>
          </p:nvSpPr>
          <p:spPr>
            <a:xfrm>
              <a:off x="177963" y="0"/>
              <a:ext cx="177963" cy="307944"/>
            </a:xfrm>
            <a:custGeom>
              <a:avLst/>
              <a:gdLst/>
              <a:ahLst/>
              <a:cxnLst/>
              <a:rect l="0" t="0" r="0" b="0"/>
              <a:pathLst>
                <a:path w="177963" h="307944">
                  <a:moveTo>
                    <a:pt x="202" y="0"/>
                  </a:moveTo>
                  <a:cubicBezTo>
                    <a:pt x="5649" y="0"/>
                    <a:pt x="11097" y="2734"/>
                    <a:pt x="14124" y="8203"/>
                  </a:cubicBezTo>
                  <a:lnTo>
                    <a:pt x="171910" y="283639"/>
                  </a:lnTo>
                  <a:cubicBezTo>
                    <a:pt x="177963" y="294576"/>
                    <a:pt x="170296" y="307944"/>
                    <a:pt x="157786" y="307944"/>
                  </a:cubicBezTo>
                  <a:lnTo>
                    <a:pt x="0" y="307944"/>
                  </a:lnTo>
                  <a:lnTo>
                    <a:pt x="0" y="271487"/>
                  </a:lnTo>
                  <a:cubicBezTo>
                    <a:pt x="11299" y="271487"/>
                    <a:pt x="20177" y="262575"/>
                    <a:pt x="20177" y="251233"/>
                  </a:cubicBezTo>
                  <a:cubicBezTo>
                    <a:pt x="20177" y="239890"/>
                    <a:pt x="11299" y="230979"/>
                    <a:pt x="0" y="230979"/>
                  </a:cubicBezTo>
                  <a:lnTo>
                    <a:pt x="0" y="214776"/>
                  </a:lnTo>
                  <a:lnTo>
                    <a:pt x="12106" y="214776"/>
                  </a:lnTo>
                  <a:lnTo>
                    <a:pt x="12106" y="72998"/>
                  </a:lnTo>
                  <a:lnTo>
                    <a:pt x="0" y="72998"/>
                  </a:lnTo>
                  <a:lnTo>
                    <a:pt x="0" y="119"/>
                  </a:lnTo>
                  <a:lnTo>
                    <a:pt x="202"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grpSp>
      <p:grpSp>
        <p:nvGrpSpPr>
          <p:cNvPr id="13" name="Group 12">
            <a:extLst>
              <a:ext uri="{FF2B5EF4-FFF2-40B4-BE49-F238E27FC236}">
                <a16:creationId xmlns:a16="http://schemas.microsoft.com/office/drawing/2014/main" id="{3BB692CF-28C7-D44B-8918-15B49340064F}"/>
              </a:ext>
            </a:extLst>
          </p:cNvPr>
          <p:cNvGrpSpPr/>
          <p:nvPr/>
        </p:nvGrpSpPr>
        <p:grpSpPr>
          <a:xfrm>
            <a:off x="2693763" y="5836836"/>
            <a:ext cx="6839616" cy="370352"/>
            <a:chOff x="2693763" y="5836836"/>
            <a:chExt cx="6839616" cy="370352"/>
          </a:xfrm>
        </p:grpSpPr>
        <p:sp>
          <p:nvSpPr>
            <p:cNvPr id="14" name="Rectangle 56">
              <a:extLst>
                <a:ext uri="{FF2B5EF4-FFF2-40B4-BE49-F238E27FC236}">
                  <a16:creationId xmlns:a16="http://schemas.microsoft.com/office/drawing/2014/main" id="{A200720A-375F-4F1E-1F0E-D24F2C40C8BE}"/>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 name="Text Box 58">
              <a:extLst>
                <a:ext uri="{FF2B5EF4-FFF2-40B4-BE49-F238E27FC236}">
                  <a16:creationId xmlns:a16="http://schemas.microsoft.com/office/drawing/2014/main" id="{5325D08D-454E-FFA0-3FEF-7F2FF8E7F4DB}"/>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Check-in Station | </a:t>
              </a:r>
              <a:r>
                <a:rPr lang="en-US" altLang="en-US" sz="1000" b="1" kern="0" dirty="0">
                  <a:solidFill>
                    <a:srgbClr val="FFFFFF"/>
                  </a:solidFill>
                  <a:latin typeface="Century Gothic" panose="020B0502020202020204" pitchFamily="34" charset="0"/>
                </a:rPr>
                <a:t>8</a:t>
              </a: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6" name="TextBox 15">
              <a:extLst>
                <a:ext uri="{FF2B5EF4-FFF2-40B4-BE49-F238E27FC236}">
                  <a16:creationId xmlns:a16="http://schemas.microsoft.com/office/drawing/2014/main" id="{F5C368E0-D6F9-14A9-D337-718D38B73EAC}"/>
                </a:ext>
              </a:extLst>
            </p:cNvPr>
            <p:cNvSpPr txBox="1"/>
            <p:nvPr/>
          </p:nvSpPr>
          <p:spPr>
            <a:xfrm>
              <a:off x="2693763" y="5836836"/>
              <a:ext cx="1923957" cy="246221"/>
            </a:xfrm>
            <a:prstGeom prst="rect">
              <a:avLst/>
            </a:prstGeom>
            <a:noFill/>
          </p:spPr>
          <p:txBody>
            <a:bodyPr wrap="square" rtlCol="0">
              <a:spAutoFit/>
            </a:bodyPr>
            <a:lstStyle/>
            <a:p>
              <a:r>
                <a:rPr lang="en-US" sz="1000" b="1" dirty="0">
                  <a:solidFill>
                    <a:schemeClr val="bg1"/>
                  </a:solidFill>
                  <a:latin typeface="Century Gothic" panose="020B0502020202020204" pitchFamily="34" charset="0"/>
                </a:rPr>
                <a:t>Step 2: Photo ID Review</a:t>
              </a:r>
            </a:p>
          </p:txBody>
        </p:sp>
      </p:grpSp>
      <p:grpSp>
        <p:nvGrpSpPr>
          <p:cNvPr id="17" name="Group 16">
            <a:extLst>
              <a:ext uri="{FF2B5EF4-FFF2-40B4-BE49-F238E27FC236}">
                <a16:creationId xmlns:a16="http://schemas.microsoft.com/office/drawing/2014/main" id="{C3785EB3-8702-E664-6E69-BA05241301EB}"/>
              </a:ext>
            </a:extLst>
          </p:cNvPr>
          <p:cNvGrpSpPr/>
          <p:nvPr/>
        </p:nvGrpSpPr>
        <p:grpSpPr>
          <a:xfrm>
            <a:off x="3360493" y="588352"/>
            <a:ext cx="609562" cy="360916"/>
            <a:chOff x="3400376" y="1313364"/>
            <a:chExt cx="785731" cy="438003"/>
          </a:xfrm>
        </p:grpSpPr>
        <p:sp>
          <p:nvSpPr>
            <p:cNvPr id="18" name="Arrow: Chevron 17">
              <a:extLst>
                <a:ext uri="{FF2B5EF4-FFF2-40B4-BE49-F238E27FC236}">
                  <a16:creationId xmlns:a16="http://schemas.microsoft.com/office/drawing/2014/main" id="{7CA7D12D-810A-A1C7-90E3-737FC75301B4}"/>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Chevron 18">
              <a:extLst>
                <a:ext uri="{FF2B5EF4-FFF2-40B4-BE49-F238E27FC236}">
                  <a16:creationId xmlns:a16="http://schemas.microsoft.com/office/drawing/2014/main" id="{F87D8AEC-91D6-A0D4-7379-87E700798378}"/>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ustDataLst>
      <p:tags r:id="rId1"/>
    </p:custDataLst>
    <p:extLst>
      <p:ext uri="{BB962C8B-B14F-4D97-AF65-F5344CB8AC3E}">
        <p14:creationId xmlns:p14="http://schemas.microsoft.com/office/powerpoint/2010/main" val="2200281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2681"/>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Century Gothic" panose="020B0502020202020204" pitchFamily="34" charset="0"/>
              </a:rPr>
              <a:t>Evaluation of Photo and Name</a:t>
            </a:r>
            <a:endParaRPr kumimoji="0" lang="en-US" altLang="en-US" sz="2400" b="0" i="0" u="none" strike="noStrike" kern="0" cap="none" spc="0" normalizeH="0" baseline="0" noProof="0" dirty="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1823290"/>
            <a:ext cx="640135" cy="371888"/>
          </a:xfrm>
          <a:prstGeom prst="rect">
            <a:avLst/>
          </a:prstGeom>
        </p:spPr>
      </p:pic>
      <p:pic>
        <p:nvPicPr>
          <p:cNvPr id="8" name="Picture 7">
            <a:extLst>
              <a:ext uri="{FF2B5EF4-FFF2-40B4-BE49-F238E27FC236}">
                <a16:creationId xmlns:a16="http://schemas.microsoft.com/office/drawing/2014/main" id="{6C8F5637-FFEA-4F48-9A9D-04AEFBB8AC7C}"/>
              </a:ext>
            </a:extLst>
          </p:cNvPr>
          <p:cNvPicPr>
            <a:picLocks noChangeAspect="1"/>
          </p:cNvPicPr>
          <p:nvPr/>
        </p:nvPicPr>
        <p:blipFill>
          <a:blip r:embed="rId4"/>
          <a:stretch>
            <a:fillRect/>
          </a:stretch>
        </p:blipFill>
        <p:spPr>
          <a:xfrm>
            <a:off x="3347757" y="2819193"/>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286482" y="3893356"/>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731265"/>
            <a:ext cx="4811282" cy="923330"/>
          </a:xfrm>
          <a:prstGeom prst="rect">
            <a:avLst/>
          </a:prstGeom>
          <a:noFill/>
        </p:spPr>
        <p:txBody>
          <a:bodyPr wrap="square" rtlCol="0">
            <a:spAutoFit/>
          </a:bodyPr>
          <a:lstStyle/>
          <a:p>
            <a:r>
              <a:rPr lang="en-US" sz="1800" b="1" dirty="0">
                <a:solidFill>
                  <a:srgbClr val="FFFFFF"/>
                </a:solidFill>
                <a:effectLst/>
                <a:latin typeface="Century Gothic" panose="020B0502020202020204" pitchFamily="34" charset="0"/>
                <a:ea typeface="Century Gothic" panose="020B0502020202020204" pitchFamily="34" charset="0"/>
                <a:cs typeface="Century Gothic" panose="020B0502020202020204" pitchFamily="34" charset="0"/>
              </a:rPr>
              <a:t>Determine if the photograph on the photo ID reasonably resembles the person presenting to vote</a:t>
            </a:r>
            <a:endParaRPr lang="en-US" b="1"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833F6D69-405A-44FE-B9AA-AF848DA26CBC}"/>
              </a:ext>
            </a:extLst>
          </p:cNvPr>
          <p:cNvSpPr txBox="1"/>
          <p:nvPr/>
        </p:nvSpPr>
        <p:spPr>
          <a:xfrm>
            <a:off x="4004985" y="2744864"/>
            <a:ext cx="5487776" cy="923330"/>
          </a:xfrm>
          <a:prstGeom prst="rect">
            <a:avLst/>
          </a:prstGeom>
          <a:noFill/>
        </p:spPr>
        <p:txBody>
          <a:bodyPr wrap="square" rtlCol="0">
            <a:spAutoFit/>
          </a:bodyPr>
          <a:lstStyle/>
          <a:p>
            <a:r>
              <a:rPr lang="en-US" b="1" dirty="0">
                <a:solidFill>
                  <a:schemeClr val="bg1"/>
                </a:solidFill>
                <a:latin typeface="Century Gothic" panose="020B0502020202020204" pitchFamily="34" charset="0"/>
              </a:rPr>
              <a:t>Determine if the name on the photo ID is the same as or substantially equivalent to the name on the voter list</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26617" y="3794001"/>
            <a:ext cx="5487776"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Make a final determination that the photo ID meets all requirements</a:t>
            </a:r>
          </a:p>
        </p:txBody>
      </p:sp>
    </p:spTree>
    <p:custDataLst>
      <p:tags r:id="rId1"/>
    </p:custDataLst>
    <p:extLst>
      <p:ext uri="{BB962C8B-B14F-4D97-AF65-F5344CB8AC3E}">
        <p14:creationId xmlns:p14="http://schemas.microsoft.com/office/powerpoint/2010/main" val="4173754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28D479A-77B7-4410-BAAB-CB56E0E5B48A}"/>
              </a:ext>
            </a:extLst>
          </p:cNvPr>
          <p:cNvSpPr txBox="1"/>
          <p:nvPr/>
        </p:nvSpPr>
        <p:spPr>
          <a:xfrm>
            <a:off x="3987893" y="1931290"/>
            <a:ext cx="4811282" cy="923330"/>
          </a:xfrm>
          <a:prstGeom prst="rect">
            <a:avLst/>
          </a:prstGeom>
          <a:noFill/>
        </p:spPr>
        <p:txBody>
          <a:bodyPr wrap="square" rtlCol="0">
            <a:spAutoFit/>
          </a:bodyPr>
          <a:lstStyle/>
          <a:p>
            <a:r>
              <a:rPr lang="en-US" sz="1800" b="1">
                <a:solidFill>
                  <a:srgbClr val="FFFFFF"/>
                </a:solidFill>
                <a:effectLst/>
                <a:latin typeface="Century Gothic" panose="020B0502020202020204" pitchFamily="34" charset="0"/>
                <a:ea typeface="Century Gothic" panose="020B0502020202020204" pitchFamily="34" charset="0"/>
                <a:cs typeface="Century Gothic" panose="020B0502020202020204" pitchFamily="34" charset="0"/>
              </a:rPr>
              <a:t>Determine if the photograph on the photo ID reasonably resembles the person presenting to vote</a:t>
            </a:r>
            <a:endParaRPr lang="en-US" b="1">
              <a:solidFill>
                <a:schemeClr val="bg1"/>
              </a:solidFill>
              <a:latin typeface="Century Gothic" panose="020B0502020202020204" pitchFamily="34" charset="0"/>
            </a:endParaRPr>
          </a:p>
        </p:txBody>
      </p:sp>
      <p:sp>
        <p:nvSpPr>
          <p:cNvPr id="14" name="TextBox 13">
            <a:extLst>
              <a:ext uri="{FF2B5EF4-FFF2-40B4-BE49-F238E27FC236}">
                <a16:creationId xmlns:a16="http://schemas.microsoft.com/office/drawing/2014/main" id="{DE25D798-2666-E87F-E377-3E5F638C7555}"/>
              </a:ext>
            </a:extLst>
          </p:cNvPr>
          <p:cNvSpPr txBox="1"/>
          <p:nvPr/>
        </p:nvSpPr>
        <p:spPr>
          <a:xfrm>
            <a:off x="2870454" y="1108366"/>
            <a:ext cx="6094520" cy="1623008"/>
          </a:xfrm>
          <a:prstGeom prst="rect">
            <a:avLst/>
          </a:prstGeom>
          <a:noFill/>
        </p:spPr>
        <p:txBody>
          <a:bodyPr wrap="square">
            <a:spAutoFit/>
          </a:bodyPr>
          <a:lstStyle/>
          <a:p>
            <a:pPr marL="6350" marR="7620" indent="-6350">
              <a:lnSpc>
                <a:spcPct val="102000"/>
              </a:lnSpc>
              <a:spcBef>
                <a:spcPts val="0"/>
              </a:spcBef>
              <a:spcAft>
                <a:spcPts val="1990"/>
              </a:spcAft>
            </a:pPr>
            <a:r>
              <a:rPr lang="en-US" sz="1400" dirty="0">
                <a:solidFill>
                  <a:srgbClr val="233962"/>
                </a:solidFill>
                <a:effectLst/>
                <a:latin typeface="Calibri" panose="020F0502020204030204" pitchFamily="34" charset="0"/>
                <a:ea typeface="Calibri" panose="020F0502020204030204" pitchFamily="34" charset="0"/>
              </a:rPr>
              <a:t>The check-in election official must decide if the person in the photo on the photo ID </a:t>
            </a:r>
            <a:r>
              <a:rPr lang="en-US" sz="1400" b="1" dirty="0">
                <a:solidFill>
                  <a:srgbClr val="233962"/>
                </a:solidFill>
                <a:effectLst/>
                <a:latin typeface="Calibri" panose="020F0502020204030204" pitchFamily="34" charset="0"/>
                <a:ea typeface="Calibri" panose="020F0502020204030204" pitchFamily="34" charset="0"/>
              </a:rPr>
              <a:t>reasonably resembles</a:t>
            </a:r>
            <a:r>
              <a:rPr lang="en-US" sz="1400" dirty="0">
                <a:solidFill>
                  <a:srgbClr val="233962"/>
                </a:solidFill>
                <a:effectLst/>
                <a:latin typeface="Calibri" panose="020F0502020204030204" pitchFamily="34" charset="0"/>
                <a:ea typeface="Calibri" panose="020F0502020204030204" pitchFamily="34" charset="0"/>
              </a:rPr>
              <a:t> the voter presenting to vote. This means the voter’s appearance is similar to the photo, and an ordinary person would conclude that the photo is more likely than not a photo of the person presenting the ID. The official must decide this based on all the information the official has. </a:t>
            </a:r>
            <a:r>
              <a:rPr lang="en-US" sz="1400" dirty="0">
                <a:solidFill>
                  <a:srgbClr val="233962"/>
                </a:solidFill>
                <a:latin typeface="Calibri" panose="020F0502020204030204" pitchFamily="34" charset="0"/>
                <a:ea typeface="Calibri" panose="020F0502020204030204" pitchFamily="34" charset="0"/>
              </a:rPr>
              <a:t>T</a:t>
            </a:r>
            <a:r>
              <a:rPr lang="en-US" sz="1400" dirty="0">
                <a:solidFill>
                  <a:srgbClr val="233962"/>
                </a:solidFill>
                <a:effectLst/>
                <a:latin typeface="Calibri" panose="020F0502020204030204" pitchFamily="34" charset="0"/>
                <a:ea typeface="Calibri" panose="020F0502020204030204" pitchFamily="34" charset="0"/>
              </a:rPr>
              <a:t>he official must keep in mind that there are many reasons that a person’s appearance could change. </a:t>
            </a:r>
          </a:p>
        </p:txBody>
      </p:sp>
      <p:grpSp>
        <p:nvGrpSpPr>
          <p:cNvPr id="2" name="Group 1">
            <a:extLst>
              <a:ext uri="{FF2B5EF4-FFF2-40B4-BE49-F238E27FC236}">
                <a16:creationId xmlns:a16="http://schemas.microsoft.com/office/drawing/2014/main" id="{382BF2C6-18FD-AE4A-A23D-C97D0E14FB7C}"/>
              </a:ext>
            </a:extLst>
          </p:cNvPr>
          <p:cNvGrpSpPr/>
          <p:nvPr/>
        </p:nvGrpSpPr>
        <p:grpSpPr>
          <a:xfrm>
            <a:off x="2693864" y="5850862"/>
            <a:ext cx="6839515" cy="356326"/>
            <a:chOff x="2693864" y="5850862"/>
            <a:chExt cx="6839515" cy="356326"/>
          </a:xfrm>
        </p:grpSpPr>
        <p:sp>
          <p:nvSpPr>
            <p:cNvPr id="6" name="Rectangle 56">
              <a:extLst>
                <a:ext uri="{FF2B5EF4-FFF2-40B4-BE49-F238E27FC236}">
                  <a16:creationId xmlns:a16="http://schemas.microsoft.com/office/drawing/2014/main" id="{02031750-389E-4C02-88C0-1CA5520B35AC}"/>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 name="Text Box 58">
              <a:extLst>
                <a:ext uri="{FF2B5EF4-FFF2-40B4-BE49-F238E27FC236}">
                  <a16:creationId xmlns:a16="http://schemas.microsoft.com/office/drawing/2014/main" id="{994AB9D5-8ADD-5515-575F-EA7DB62AAD60}"/>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Check-in Station | </a:t>
              </a:r>
              <a:r>
                <a:rPr lang="en-US" altLang="en-US" sz="1000" b="1" kern="0" dirty="0">
                  <a:solidFill>
                    <a:srgbClr val="FFFFFF"/>
                  </a:solidFill>
                  <a:latin typeface="Century Gothic" panose="020B0502020202020204" pitchFamily="34" charset="0"/>
                </a:rPr>
                <a:t>10</a:t>
              </a: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grpSp>
      <p:sp>
        <p:nvSpPr>
          <p:cNvPr id="9" name="Rectangle 8">
            <a:extLst>
              <a:ext uri="{FF2B5EF4-FFF2-40B4-BE49-F238E27FC236}">
                <a16:creationId xmlns:a16="http://schemas.microsoft.com/office/drawing/2014/main" id="{979E6CA8-5524-3EED-3A87-05C96ABEAD3A}"/>
              </a:ext>
            </a:extLst>
          </p:cNvPr>
          <p:cNvSpPr/>
          <p:nvPr/>
        </p:nvSpPr>
        <p:spPr>
          <a:xfrm>
            <a:off x="2870454" y="3321422"/>
            <a:ext cx="6451092" cy="1363917"/>
          </a:xfrm>
          <a:prstGeom prst="rect">
            <a:avLst/>
          </a:prstGeom>
          <a:solidFill>
            <a:srgbClr val="A0191D"/>
          </a:solidFill>
          <a:ln>
            <a:solidFill>
              <a:srgbClr val="A019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0" marR="7620" indent="-6350">
              <a:lnSpc>
                <a:spcPct val="102000"/>
              </a:lnSpc>
              <a:spcBef>
                <a:spcPts val="0"/>
              </a:spcBef>
              <a:spcAft>
                <a:spcPts val="1605"/>
              </a:spcAft>
            </a:pPr>
            <a:r>
              <a:rPr lang="en-US" sz="1600" b="1" dirty="0">
                <a:solidFill>
                  <a:schemeClr val="bg1"/>
                </a:solidFill>
                <a:effectLst/>
                <a:latin typeface="Calibri" panose="020F0502020204030204" pitchFamily="34" charset="0"/>
                <a:ea typeface="Calibri" panose="020F0502020204030204" pitchFamily="34" charset="0"/>
              </a:rPr>
              <a:t>The purpose of the photo ID requirement is to confirm the person presenting to vote is the registered voter on the rolls. </a:t>
            </a:r>
            <a:r>
              <a:rPr lang="en-US" sz="1600" b="1" u="sng" dirty="0">
                <a:solidFill>
                  <a:schemeClr val="bg1"/>
                </a:solidFill>
                <a:effectLst/>
                <a:latin typeface="Calibri" panose="020F0502020204030204" pitchFamily="34" charset="0"/>
                <a:ea typeface="Calibri" panose="020F0502020204030204" pitchFamily="34" charset="0"/>
              </a:rPr>
              <a:t>You are not matching addresses</a:t>
            </a:r>
            <a:r>
              <a:rPr lang="en-US" sz="1600" b="1" dirty="0">
                <a:solidFill>
                  <a:schemeClr val="bg1"/>
                </a:solidFill>
                <a:effectLst/>
                <a:latin typeface="Calibri" panose="020F0502020204030204" pitchFamily="34" charset="0"/>
                <a:ea typeface="Calibri" panose="020F0502020204030204" pitchFamily="34" charset="0"/>
              </a:rPr>
              <a:t>. When determining reasonable resemblance, you are only confirming that the photo on the ID reasonably resembles the person checking in. </a:t>
            </a:r>
          </a:p>
        </p:txBody>
      </p:sp>
      <p:sp>
        <p:nvSpPr>
          <p:cNvPr id="3" name="TextBox 2">
            <a:extLst>
              <a:ext uri="{FF2B5EF4-FFF2-40B4-BE49-F238E27FC236}">
                <a16:creationId xmlns:a16="http://schemas.microsoft.com/office/drawing/2014/main" id="{22CA773C-69D2-633E-93F4-7D129EFEB633}"/>
              </a:ext>
            </a:extLst>
          </p:cNvPr>
          <p:cNvSpPr txBox="1"/>
          <p:nvPr/>
        </p:nvSpPr>
        <p:spPr>
          <a:xfrm>
            <a:off x="2693763" y="5836836"/>
            <a:ext cx="1923957" cy="246221"/>
          </a:xfrm>
          <a:prstGeom prst="rect">
            <a:avLst/>
          </a:prstGeom>
          <a:noFill/>
        </p:spPr>
        <p:txBody>
          <a:bodyPr wrap="square" rtlCol="0">
            <a:spAutoFit/>
          </a:bodyPr>
          <a:lstStyle/>
          <a:p>
            <a:r>
              <a:rPr lang="en-US" sz="1000" b="1" dirty="0">
                <a:solidFill>
                  <a:schemeClr val="bg1"/>
                </a:solidFill>
                <a:latin typeface="Century Gothic" panose="020B0502020202020204" pitchFamily="34" charset="0"/>
              </a:rPr>
              <a:t>Step 2: Photo ID Review</a:t>
            </a:r>
          </a:p>
        </p:txBody>
      </p:sp>
    </p:spTree>
    <p:custDataLst>
      <p:tags r:id="rId1"/>
    </p:custDataLst>
    <p:extLst>
      <p:ext uri="{BB962C8B-B14F-4D97-AF65-F5344CB8AC3E}">
        <p14:creationId xmlns:p14="http://schemas.microsoft.com/office/powerpoint/2010/main" val="2799659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E49824F-D5CF-71A5-CD2F-0D2FF83E056F}"/>
              </a:ext>
            </a:extLst>
          </p:cNvPr>
          <p:cNvSpPr/>
          <p:nvPr/>
        </p:nvSpPr>
        <p:spPr>
          <a:xfrm>
            <a:off x="3192754" y="1732289"/>
            <a:ext cx="6031344" cy="3181497"/>
          </a:xfrm>
          <a:prstGeom prst="rect">
            <a:avLst/>
          </a:prstGeom>
          <a:solidFill>
            <a:srgbClr val="A0191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E8B6BD9-69BB-13A0-DBC8-126955B6F87D}"/>
              </a:ext>
            </a:extLst>
          </p:cNvPr>
          <p:cNvSpPr txBox="1"/>
          <p:nvPr/>
        </p:nvSpPr>
        <p:spPr>
          <a:xfrm>
            <a:off x="3146570" y="1758683"/>
            <a:ext cx="6096000" cy="3385542"/>
          </a:xfrm>
          <a:prstGeom prst="rect">
            <a:avLst/>
          </a:prstGeom>
          <a:noFill/>
        </p:spPr>
        <p:txBody>
          <a:bodyPr wrap="square" lIns="91440" tIns="45720" rIns="91440" bIns="45720" anchor="t">
            <a:spAutoFit/>
          </a:bodyPr>
          <a:lstStyle/>
          <a:p>
            <a:r>
              <a:rPr lang="en-US" sz="1400" b="1" dirty="0">
                <a:solidFill>
                  <a:schemeClr val="bg1"/>
                </a:solidFill>
              </a:rPr>
              <a:t>A voter’s appearance may have changed since their photo ID was issued because of many reasons, including changes in:</a:t>
            </a:r>
            <a:endParaRPr lang="en-US" b="1" dirty="0"/>
          </a:p>
          <a:p>
            <a:pPr marL="285750" indent="-285750">
              <a:buFont typeface="Arial" panose="020B0604020202020204" pitchFamily="34" charset="0"/>
              <a:buChar char="•"/>
            </a:pPr>
            <a:r>
              <a:rPr lang="en-US" sz="1400" b="1" dirty="0">
                <a:solidFill>
                  <a:schemeClr val="bg1"/>
                </a:solidFill>
              </a:rPr>
              <a:t>age</a:t>
            </a:r>
            <a:endParaRPr lang="en-US" sz="1400" b="1" dirty="0">
              <a:solidFill>
                <a:schemeClr val="bg1"/>
              </a:solidFill>
              <a:cs typeface="Calibri"/>
            </a:endParaRPr>
          </a:p>
          <a:p>
            <a:pPr marL="285750" indent="-285750">
              <a:buFont typeface="Arial" panose="020B0604020202020204" pitchFamily="34" charset="0"/>
              <a:buChar char="•"/>
            </a:pPr>
            <a:r>
              <a:rPr lang="en-US" sz="1400" b="1" dirty="0">
                <a:solidFill>
                  <a:schemeClr val="bg1"/>
                </a:solidFill>
              </a:rPr>
              <a:t>weight </a:t>
            </a:r>
          </a:p>
          <a:p>
            <a:pPr marL="285750" indent="-285750">
              <a:buFont typeface="Arial" panose="020B0604020202020204" pitchFamily="34" charset="0"/>
              <a:buChar char="•"/>
            </a:pPr>
            <a:r>
              <a:rPr lang="en-US" sz="1400" b="1" dirty="0">
                <a:solidFill>
                  <a:schemeClr val="bg1"/>
                </a:solidFill>
              </a:rPr>
              <a:t>hair features and styling, including changes in length, color, hairline, or use of a wig or other hairpiece </a:t>
            </a:r>
            <a:endParaRPr lang="en-US" sz="1400" b="1" dirty="0">
              <a:solidFill>
                <a:schemeClr val="bg1"/>
              </a:solidFill>
              <a:cs typeface="Calibri"/>
            </a:endParaRPr>
          </a:p>
          <a:p>
            <a:pPr marL="285750" indent="-285750">
              <a:buFont typeface="Arial" panose="020B0604020202020204" pitchFamily="34" charset="0"/>
              <a:buChar char="•"/>
            </a:pPr>
            <a:r>
              <a:rPr lang="en-US" sz="1400" b="1" dirty="0">
                <a:solidFill>
                  <a:schemeClr val="bg1"/>
                </a:solidFill>
              </a:rPr>
              <a:t>facial hair</a:t>
            </a:r>
            <a:endParaRPr lang="en-US" sz="1400" b="1" dirty="0">
              <a:solidFill>
                <a:schemeClr val="bg1"/>
              </a:solidFill>
              <a:cs typeface="Calibri"/>
            </a:endParaRPr>
          </a:p>
          <a:p>
            <a:pPr marL="285750" indent="-285750">
              <a:buFont typeface="Arial" panose="020B0604020202020204" pitchFamily="34" charset="0"/>
              <a:buChar char="•"/>
            </a:pPr>
            <a:r>
              <a:rPr lang="en-US" sz="1400" b="1" dirty="0">
                <a:solidFill>
                  <a:schemeClr val="bg1"/>
                </a:solidFill>
              </a:rPr>
              <a:t>complexion or skin tone</a:t>
            </a:r>
            <a:endParaRPr lang="en-US" sz="1400" b="1" dirty="0">
              <a:solidFill>
                <a:schemeClr val="bg1"/>
              </a:solidFill>
              <a:cs typeface="Calibri"/>
            </a:endParaRPr>
          </a:p>
          <a:p>
            <a:pPr marL="285750" indent="-285750">
              <a:buFont typeface="Arial" panose="020B0604020202020204" pitchFamily="34" charset="0"/>
              <a:buChar char="•"/>
            </a:pPr>
            <a:r>
              <a:rPr lang="en-US" sz="1400" b="1" dirty="0">
                <a:solidFill>
                  <a:schemeClr val="bg1"/>
                </a:solidFill>
              </a:rPr>
              <a:t>cosmetics including piercings or tattooing</a:t>
            </a:r>
            <a:endParaRPr lang="en-US" sz="1400" b="1" dirty="0">
              <a:solidFill>
                <a:schemeClr val="bg1"/>
              </a:solidFill>
              <a:cs typeface="Calibri"/>
            </a:endParaRPr>
          </a:p>
          <a:p>
            <a:pPr marL="285750" indent="-285750">
              <a:buFont typeface="Arial" panose="020B0604020202020204" pitchFamily="34" charset="0"/>
              <a:buChar char="•"/>
            </a:pPr>
            <a:r>
              <a:rPr lang="en-US" sz="1400" b="1" dirty="0">
                <a:solidFill>
                  <a:schemeClr val="bg1"/>
                </a:solidFill>
              </a:rPr>
              <a:t>apparel, including the presence or absence of eyeglasses or contact lenses</a:t>
            </a:r>
            <a:endParaRPr lang="en-US" sz="1400" b="1" dirty="0">
              <a:solidFill>
                <a:schemeClr val="bg1"/>
              </a:solidFill>
              <a:cs typeface="Calibri"/>
            </a:endParaRPr>
          </a:p>
          <a:p>
            <a:pPr marL="285750" indent="-285750">
              <a:buFont typeface="Arial" panose="020B0604020202020204" pitchFamily="34" charset="0"/>
              <a:buChar char="•"/>
            </a:pPr>
            <a:r>
              <a:rPr lang="en-US" sz="1400" b="1" dirty="0">
                <a:solidFill>
                  <a:schemeClr val="bg1"/>
                </a:solidFill>
              </a:rPr>
              <a:t>characteristics arising from a medical condition, disability, medical treatment (e.g., plastic surgery), or aging</a:t>
            </a:r>
            <a:endParaRPr lang="en-US" sz="1400" b="1" dirty="0">
              <a:solidFill>
                <a:schemeClr val="bg1"/>
              </a:solidFill>
              <a:cs typeface="Calibri"/>
            </a:endParaRPr>
          </a:p>
          <a:p>
            <a:pPr marL="285750" indent="-285750">
              <a:buFont typeface="Arial" panose="020B0604020202020204" pitchFamily="34" charset="0"/>
              <a:buChar char="•"/>
            </a:pPr>
            <a:r>
              <a:rPr lang="en-US" sz="1400" b="1" dirty="0">
                <a:solidFill>
                  <a:schemeClr val="bg1"/>
                </a:solidFill>
              </a:rPr>
              <a:t>gender transition</a:t>
            </a:r>
            <a:endParaRPr lang="en-US" sz="1400" b="1" dirty="0">
              <a:solidFill>
                <a:schemeClr val="bg1"/>
              </a:solidFill>
              <a:cs typeface="Calibri"/>
            </a:endParaRPr>
          </a:p>
          <a:p>
            <a:pPr marL="285750" indent="-285750">
              <a:buFont typeface="Arial" panose="020B0604020202020204" pitchFamily="34" charset="0"/>
              <a:buChar char="•"/>
            </a:pPr>
            <a:r>
              <a:rPr lang="en-US" sz="1400" b="1" dirty="0">
                <a:solidFill>
                  <a:schemeClr val="bg1"/>
                </a:solidFill>
              </a:rPr>
              <a:t>photographic lighting conditions or ID printing quality</a:t>
            </a:r>
            <a:endParaRPr lang="en-US" sz="1400" b="1" dirty="0">
              <a:solidFill>
                <a:schemeClr val="bg1"/>
              </a:solidFill>
              <a:cs typeface="Calibri"/>
            </a:endParaRPr>
          </a:p>
          <a:p>
            <a:pPr marL="285750" indent="-285750">
              <a:buFont typeface="Arial" panose="020B0604020202020204" pitchFamily="34" charset="0"/>
              <a:buChar char="•"/>
            </a:pPr>
            <a:endParaRPr lang="en-US" dirty="0"/>
          </a:p>
        </p:txBody>
      </p:sp>
      <p:grpSp>
        <p:nvGrpSpPr>
          <p:cNvPr id="2" name="Group 1">
            <a:extLst>
              <a:ext uri="{FF2B5EF4-FFF2-40B4-BE49-F238E27FC236}">
                <a16:creationId xmlns:a16="http://schemas.microsoft.com/office/drawing/2014/main" id="{B1FE3348-D8EE-BD99-322F-4463694B4171}"/>
              </a:ext>
            </a:extLst>
          </p:cNvPr>
          <p:cNvGrpSpPr/>
          <p:nvPr/>
        </p:nvGrpSpPr>
        <p:grpSpPr>
          <a:xfrm>
            <a:off x="2690863" y="5850862"/>
            <a:ext cx="6842516" cy="356326"/>
            <a:chOff x="2690863" y="5850862"/>
            <a:chExt cx="6842516" cy="356326"/>
          </a:xfrm>
        </p:grpSpPr>
        <p:sp>
          <p:nvSpPr>
            <p:cNvPr id="6" name="Rectangle 56">
              <a:extLst>
                <a:ext uri="{FF2B5EF4-FFF2-40B4-BE49-F238E27FC236}">
                  <a16:creationId xmlns:a16="http://schemas.microsoft.com/office/drawing/2014/main" id="{AE26831E-1144-3751-A9A1-99DD5AC4777E}"/>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 name="Text Box 58">
              <a:extLst>
                <a:ext uri="{FF2B5EF4-FFF2-40B4-BE49-F238E27FC236}">
                  <a16:creationId xmlns:a16="http://schemas.microsoft.com/office/drawing/2014/main" id="{4339F8E9-E146-13CB-195B-5F545EECE1B0}"/>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Check-in Station | </a:t>
              </a:r>
              <a:r>
                <a:rPr lang="en-US" altLang="en-US" sz="1000" b="1" kern="0" dirty="0">
                  <a:solidFill>
                    <a:srgbClr val="FFFFFF"/>
                  </a:solidFill>
                  <a:latin typeface="Century Gothic" panose="020B0502020202020204" pitchFamily="34" charset="0"/>
                </a:rPr>
                <a:t>11</a:t>
              </a: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8" name="TextBox 7">
              <a:extLst>
                <a:ext uri="{FF2B5EF4-FFF2-40B4-BE49-F238E27FC236}">
                  <a16:creationId xmlns:a16="http://schemas.microsoft.com/office/drawing/2014/main" id="{BD49CA40-7D9B-CCA3-78E9-43684C6BA29E}"/>
                </a:ext>
              </a:extLst>
            </p:cNvPr>
            <p:cNvSpPr txBox="1"/>
            <p:nvPr/>
          </p:nvSpPr>
          <p:spPr>
            <a:xfrm>
              <a:off x="2690863" y="5859677"/>
              <a:ext cx="2840404" cy="246221"/>
            </a:xfrm>
            <a:prstGeom prst="rect">
              <a:avLst/>
            </a:prstGeom>
            <a:noFill/>
          </p:spPr>
          <p:txBody>
            <a:bodyPr wrap="square" rtlCol="0">
              <a:spAutoFit/>
            </a:bodyPr>
            <a:lstStyle/>
            <a:p>
              <a:r>
                <a:rPr lang="en-US" sz="1000" b="1" dirty="0">
                  <a:solidFill>
                    <a:schemeClr val="bg1"/>
                  </a:solidFill>
                  <a:latin typeface="Century Gothic" panose="020B0502020202020204" pitchFamily="34" charset="0"/>
                </a:rPr>
                <a:t>Step 2: Photo ID Review</a:t>
              </a:r>
            </a:p>
          </p:txBody>
        </p:sp>
      </p:grpSp>
      <p:grpSp>
        <p:nvGrpSpPr>
          <p:cNvPr id="9" name="Group 8">
            <a:extLst>
              <a:ext uri="{FF2B5EF4-FFF2-40B4-BE49-F238E27FC236}">
                <a16:creationId xmlns:a16="http://schemas.microsoft.com/office/drawing/2014/main" id="{402283CF-6A1E-E4E2-B05A-5D51EB8008F8}"/>
              </a:ext>
            </a:extLst>
          </p:cNvPr>
          <p:cNvGrpSpPr/>
          <p:nvPr/>
        </p:nvGrpSpPr>
        <p:grpSpPr>
          <a:xfrm>
            <a:off x="3350968" y="589945"/>
            <a:ext cx="609562" cy="360916"/>
            <a:chOff x="3400376" y="1313364"/>
            <a:chExt cx="785731" cy="438003"/>
          </a:xfrm>
        </p:grpSpPr>
        <p:sp>
          <p:nvSpPr>
            <p:cNvPr id="10" name="Arrow: Chevron 9">
              <a:extLst>
                <a:ext uri="{FF2B5EF4-FFF2-40B4-BE49-F238E27FC236}">
                  <a16:creationId xmlns:a16="http://schemas.microsoft.com/office/drawing/2014/main" id="{F1D8AF42-624A-AD60-9E94-A85B7BF5C04F}"/>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C9FC9871-965E-6E3D-3A20-16F78038D563}"/>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Rectangle 61">
            <a:extLst>
              <a:ext uri="{FF2B5EF4-FFF2-40B4-BE49-F238E27FC236}">
                <a16:creationId xmlns:a16="http://schemas.microsoft.com/office/drawing/2014/main" id="{8DC04942-4B92-FDF0-B46E-B34913785630}"/>
              </a:ext>
            </a:extLst>
          </p:cNvPr>
          <p:cNvSpPr>
            <a:spLocks noChangeArrowheads="1"/>
          </p:cNvSpPr>
          <p:nvPr/>
        </p:nvSpPr>
        <p:spPr bwMode="auto">
          <a:xfrm>
            <a:off x="4157737" y="310723"/>
            <a:ext cx="4101377" cy="919360"/>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1600" b="1" kern="0" dirty="0">
                <a:solidFill>
                  <a:srgbClr val="FFFFFF"/>
                </a:solidFill>
                <a:latin typeface="Century Gothic" panose="020B0502020202020204" pitchFamily="34" charset="0"/>
              </a:rPr>
              <a:t>Determine if the photograph on the photo ID reasonably resembles the person presenting to vote</a:t>
            </a:r>
          </a:p>
        </p:txBody>
      </p:sp>
    </p:spTree>
    <p:custDataLst>
      <p:tags r:id="rId1"/>
    </p:custDataLst>
    <p:extLst>
      <p:ext uri="{BB962C8B-B14F-4D97-AF65-F5344CB8AC3E}">
        <p14:creationId xmlns:p14="http://schemas.microsoft.com/office/powerpoint/2010/main" val="69539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15C18F7-9333-B5FE-9556-EDCD855932CB}"/>
              </a:ext>
            </a:extLst>
          </p:cNvPr>
          <p:cNvGrpSpPr/>
          <p:nvPr/>
        </p:nvGrpSpPr>
        <p:grpSpPr>
          <a:xfrm>
            <a:off x="2690863" y="5850862"/>
            <a:ext cx="6842516" cy="356326"/>
            <a:chOff x="2690863" y="5850862"/>
            <a:chExt cx="6842516" cy="356326"/>
          </a:xfrm>
        </p:grpSpPr>
        <p:sp>
          <p:nvSpPr>
            <p:cNvPr id="3" name="Rectangle 56">
              <a:extLst>
                <a:ext uri="{FF2B5EF4-FFF2-40B4-BE49-F238E27FC236}">
                  <a16:creationId xmlns:a16="http://schemas.microsoft.com/office/drawing/2014/main" id="{06856357-D178-E43D-5CDD-85556B515430}"/>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 name="Text Box 58">
              <a:extLst>
                <a:ext uri="{FF2B5EF4-FFF2-40B4-BE49-F238E27FC236}">
                  <a16:creationId xmlns:a16="http://schemas.microsoft.com/office/drawing/2014/main" id="{28AE41C0-8D58-0F9F-55C9-09DCFEE36CF9}"/>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Check-in Station | </a:t>
              </a:r>
              <a:r>
                <a:rPr lang="en-US" altLang="en-US" sz="1000" b="1" kern="0" dirty="0">
                  <a:solidFill>
                    <a:srgbClr val="FFFFFF"/>
                  </a:solidFill>
                  <a:latin typeface="Century Gothic" panose="020B0502020202020204" pitchFamily="34" charset="0"/>
                </a:rPr>
                <a:t>12</a:t>
              </a: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5" name="TextBox 4">
              <a:extLst>
                <a:ext uri="{FF2B5EF4-FFF2-40B4-BE49-F238E27FC236}">
                  <a16:creationId xmlns:a16="http://schemas.microsoft.com/office/drawing/2014/main" id="{649FB7F9-BE61-9DCA-B70B-BFF7C4199A87}"/>
                </a:ext>
              </a:extLst>
            </p:cNvPr>
            <p:cNvSpPr txBox="1"/>
            <p:nvPr/>
          </p:nvSpPr>
          <p:spPr>
            <a:xfrm>
              <a:off x="2690863" y="5859677"/>
              <a:ext cx="2840404" cy="246221"/>
            </a:xfrm>
            <a:prstGeom prst="rect">
              <a:avLst/>
            </a:prstGeom>
            <a:noFill/>
          </p:spPr>
          <p:txBody>
            <a:bodyPr wrap="square" rtlCol="0">
              <a:spAutoFit/>
            </a:bodyPr>
            <a:lstStyle/>
            <a:p>
              <a:r>
                <a:rPr lang="en-US" sz="1000" b="1" dirty="0">
                  <a:solidFill>
                    <a:schemeClr val="bg1"/>
                  </a:solidFill>
                  <a:latin typeface="Century Gothic" panose="020B0502020202020204" pitchFamily="34" charset="0"/>
                </a:rPr>
                <a:t>Step 2:  Photo ID Review</a:t>
              </a:r>
            </a:p>
          </p:txBody>
        </p:sp>
      </p:grpSp>
      <p:grpSp>
        <p:nvGrpSpPr>
          <p:cNvPr id="8" name="Group 7">
            <a:extLst>
              <a:ext uri="{FF2B5EF4-FFF2-40B4-BE49-F238E27FC236}">
                <a16:creationId xmlns:a16="http://schemas.microsoft.com/office/drawing/2014/main" id="{AE332F19-B270-5310-A7EE-269E781EABCA}"/>
              </a:ext>
            </a:extLst>
          </p:cNvPr>
          <p:cNvGrpSpPr/>
          <p:nvPr/>
        </p:nvGrpSpPr>
        <p:grpSpPr>
          <a:xfrm>
            <a:off x="2622816" y="3811006"/>
            <a:ext cx="355600" cy="307340"/>
            <a:chOff x="0" y="0"/>
            <a:chExt cx="355926" cy="307944"/>
          </a:xfrm>
        </p:grpSpPr>
        <p:sp>
          <p:nvSpPr>
            <p:cNvPr id="10" name="Shape 429">
              <a:extLst>
                <a:ext uri="{FF2B5EF4-FFF2-40B4-BE49-F238E27FC236}">
                  <a16:creationId xmlns:a16="http://schemas.microsoft.com/office/drawing/2014/main" id="{9E851105-75C7-28E7-A32E-84FF1FB724CD}"/>
                </a:ext>
              </a:extLst>
            </p:cNvPr>
            <p:cNvSpPr/>
            <p:nvPr/>
          </p:nvSpPr>
          <p:spPr>
            <a:xfrm>
              <a:off x="0" y="119"/>
              <a:ext cx="177963" cy="307825"/>
            </a:xfrm>
            <a:custGeom>
              <a:avLst/>
              <a:gdLst/>
              <a:ahLst/>
              <a:cxnLst/>
              <a:rect l="0" t="0" r="0" b="0"/>
              <a:pathLst>
                <a:path w="177963" h="307825">
                  <a:moveTo>
                    <a:pt x="177963" y="0"/>
                  </a:moveTo>
                  <a:lnTo>
                    <a:pt x="177963" y="72879"/>
                  </a:lnTo>
                  <a:lnTo>
                    <a:pt x="165857" y="72879"/>
                  </a:lnTo>
                  <a:lnTo>
                    <a:pt x="165857" y="214657"/>
                  </a:lnTo>
                  <a:lnTo>
                    <a:pt x="177963" y="214657"/>
                  </a:lnTo>
                  <a:lnTo>
                    <a:pt x="177963" y="230860"/>
                  </a:lnTo>
                  <a:cubicBezTo>
                    <a:pt x="166664" y="230860"/>
                    <a:pt x="157786" y="239771"/>
                    <a:pt x="157786" y="251114"/>
                  </a:cubicBezTo>
                  <a:cubicBezTo>
                    <a:pt x="157786" y="262456"/>
                    <a:pt x="166664" y="271368"/>
                    <a:pt x="177963" y="271368"/>
                  </a:cubicBezTo>
                  <a:lnTo>
                    <a:pt x="177963" y="307825"/>
                  </a:lnTo>
                  <a:lnTo>
                    <a:pt x="20177" y="307825"/>
                  </a:lnTo>
                  <a:cubicBezTo>
                    <a:pt x="7667" y="307825"/>
                    <a:pt x="0" y="294457"/>
                    <a:pt x="6053" y="283520"/>
                  </a:cubicBezTo>
                  <a:lnTo>
                    <a:pt x="164243" y="8084"/>
                  </a:lnTo>
                  <a:lnTo>
                    <a:pt x="177963"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sp>
          <p:nvSpPr>
            <p:cNvPr id="11" name="Shape 430">
              <a:extLst>
                <a:ext uri="{FF2B5EF4-FFF2-40B4-BE49-F238E27FC236}">
                  <a16:creationId xmlns:a16="http://schemas.microsoft.com/office/drawing/2014/main" id="{77E6870F-1A22-884B-96F3-43D06ADB7804}"/>
                </a:ext>
              </a:extLst>
            </p:cNvPr>
            <p:cNvSpPr/>
            <p:nvPr/>
          </p:nvSpPr>
          <p:spPr>
            <a:xfrm>
              <a:off x="177963" y="0"/>
              <a:ext cx="177963" cy="307944"/>
            </a:xfrm>
            <a:custGeom>
              <a:avLst/>
              <a:gdLst/>
              <a:ahLst/>
              <a:cxnLst/>
              <a:rect l="0" t="0" r="0" b="0"/>
              <a:pathLst>
                <a:path w="177963" h="307944">
                  <a:moveTo>
                    <a:pt x="202" y="0"/>
                  </a:moveTo>
                  <a:cubicBezTo>
                    <a:pt x="5649" y="0"/>
                    <a:pt x="11097" y="2734"/>
                    <a:pt x="14124" y="8203"/>
                  </a:cubicBezTo>
                  <a:lnTo>
                    <a:pt x="171910" y="283639"/>
                  </a:lnTo>
                  <a:cubicBezTo>
                    <a:pt x="177963" y="294576"/>
                    <a:pt x="170296" y="307944"/>
                    <a:pt x="157786" y="307944"/>
                  </a:cubicBezTo>
                  <a:lnTo>
                    <a:pt x="0" y="307944"/>
                  </a:lnTo>
                  <a:lnTo>
                    <a:pt x="0" y="271487"/>
                  </a:lnTo>
                  <a:cubicBezTo>
                    <a:pt x="11299" y="271487"/>
                    <a:pt x="20177" y="262575"/>
                    <a:pt x="20177" y="251233"/>
                  </a:cubicBezTo>
                  <a:cubicBezTo>
                    <a:pt x="20177" y="239890"/>
                    <a:pt x="11299" y="230979"/>
                    <a:pt x="0" y="230979"/>
                  </a:cubicBezTo>
                  <a:lnTo>
                    <a:pt x="0" y="214776"/>
                  </a:lnTo>
                  <a:lnTo>
                    <a:pt x="12106" y="214776"/>
                  </a:lnTo>
                  <a:lnTo>
                    <a:pt x="12106" y="72998"/>
                  </a:lnTo>
                  <a:lnTo>
                    <a:pt x="0" y="72998"/>
                  </a:lnTo>
                  <a:lnTo>
                    <a:pt x="0" y="119"/>
                  </a:lnTo>
                  <a:lnTo>
                    <a:pt x="202"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grpSp>
      <p:sp>
        <p:nvSpPr>
          <p:cNvPr id="12" name="TextBox 11">
            <a:extLst>
              <a:ext uri="{FF2B5EF4-FFF2-40B4-BE49-F238E27FC236}">
                <a16:creationId xmlns:a16="http://schemas.microsoft.com/office/drawing/2014/main" id="{90A2B6FC-1E50-0E18-8ECA-CC618C16FD26}"/>
              </a:ext>
            </a:extLst>
          </p:cNvPr>
          <p:cNvSpPr txBox="1"/>
          <p:nvPr/>
        </p:nvSpPr>
        <p:spPr>
          <a:xfrm>
            <a:off x="3065621" y="986836"/>
            <a:ext cx="6096000" cy="837152"/>
          </a:xfrm>
          <a:prstGeom prst="rect">
            <a:avLst/>
          </a:prstGeom>
          <a:noFill/>
        </p:spPr>
        <p:txBody>
          <a:bodyPr wrap="square">
            <a:spAutoFit/>
          </a:bodyPr>
          <a:lstStyle/>
          <a:p>
            <a:pPr marL="6350" marR="7620" indent="-6350">
              <a:lnSpc>
                <a:spcPct val="102000"/>
              </a:lnSpc>
              <a:spcBef>
                <a:spcPts val="0"/>
              </a:spcBef>
              <a:spcAft>
                <a:spcPts val="645"/>
              </a:spcAft>
            </a:pPr>
            <a:r>
              <a:rPr lang="en-US" sz="1600" b="1" dirty="0">
                <a:solidFill>
                  <a:srgbClr val="233962"/>
                </a:solidFill>
                <a:effectLst/>
                <a:latin typeface="Calibri" panose="020F0502020204030204" pitchFamily="34" charset="0"/>
                <a:ea typeface="Calibri" panose="020F0502020204030204" pitchFamily="34" charset="0"/>
              </a:rPr>
              <a:t>To make this determination, the check-in election official cannot require the voter to present additional documentation and cannot require the voter to removal apparel, including face coverings.</a:t>
            </a:r>
          </a:p>
        </p:txBody>
      </p:sp>
      <p:sp>
        <p:nvSpPr>
          <p:cNvPr id="13" name="TextBox 12">
            <a:extLst>
              <a:ext uri="{FF2B5EF4-FFF2-40B4-BE49-F238E27FC236}">
                <a16:creationId xmlns:a16="http://schemas.microsoft.com/office/drawing/2014/main" id="{D375F60D-6788-1BFD-3778-4410A441E07B}"/>
              </a:ext>
            </a:extLst>
          </p:cNvPr>
          <p:cNvSpPr txBox="1"/>
          <p:nvPr/>
        </p:nvSpPr>
        <p:spPr>
          <a:xfrm>
            <a:off x="3121424" y="2340719"/>
            <a:ext cx="6096000" cy="524311"/>
          </a:xfrm>
          <a:prstGeom prst="rect">
            <a:avLst/>
          </a:prstGeom>
          <a:noFill/>
        </p:spPr>
        <p:txBody>
          <a:bodyPr wrap="square">
            <a:spAutoFit/>
          </a:bodyPr>
          <a:lstStyle/>
          <a:p>
            <a:pPr marL="6350" marR="7620" indent="-6350">
              <a:lnSpc>
                <a:spcPct val="102000"/>
              </a:lnSpc>
              <a:spcBef>
                <a:spcPts val="0"/>
              </a:spcBef>
              <a:spcAft>
                <a:spcPts val="645"/>
              </a:spcAft>
            </a:pPr>
            <a:r>
              <a:rPr lang="en-US" sz="1400" dirty="0">
                <a:solidFill>
                  <a:srgbClr val="233962"/>
                </a:solidFill>
                <a:effectLst/>
                <a:latin typeface="Calibri" panose="020F0502020204030204" pitchFamily="34" charset="0"/>
                <a:ea typeface="Calibri" panose="020F0502020204030204" pitchFamily="34" charset="0"/>
              </a:rPr>
              <a:t>Although not required, the voter may still choose to present additional documentation or remove a </a:t>
            </a:r>
            <a:r>
              <a:rPr lang="en-US" sz="1400" dirty="0">
                <a:solidFill>
                  <a:srgbClr val="233962"/>
                </a:solidFill>
                <a:latin typeface="Calibri" panose="020F0502020204030204" pitchFamily="34" charset="0"/>
                <a:ea typeface="Calibri" panose="020F0502020204030204" pitchFamily="34" charset="0"/>
              </a:rPr>
              <a:t>face covering.</a:t>
            </a:r>
            <a:endParaRPr lang="en-US" sz="1400" dirty="0">
              <a:solidFill>
                <a:srgbClr val="233962"/>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EBE351D-7A50-7E08-3717-472724AF5FD5}"/>
              </a:ext>
            </a:extLst>
          </p:cNvPr>
          <p:cNvSpPr txBox="1"/>
          <p:nvPr/>
        </p:nvSpPr>
        <p:spPr>
          <a:xfrm>
            <a:off x="3121424" y="3249428"/>
            <a:ext cx="6269960" cy="2246769"/>
          </a:xfrm>
          <a:prstGeom prst="rect">
            <a:avLst/>
          </a:prstGeom>
          <a:noFill/>
        </p:spPr>
        <p:txBody>
          <a:bodyPr wrap="square">
            <a:spAutoFit/>
          </a:bodyPr>
          <a:lstStyle/>
          <a:p>
            <a:pPr marR="0" lvl="0">
              <a:spcBef>
                <a:spcPts val="0"/>
              </a:spcBef>
              <a:spcAft>
                <a:spcPts val="0"/>
              </a:spcAft>
            </a:pPr>
            <a:r>
              <a:rPr lang="en-US" sz="1400" dirty="0">
                <a:solidFill>
                  <a:schemeClr val="tx2"/>
                </a:solidFill>
                <a:effectLst/>
                <a:ea typeface="Times New Roman" panose="02020603050405020304" pitchFamily="18" charset="0"/>
                <a:cs typeface="Aptos" panose="020B0004020202020204" pitchFamily="34" charset="0"/>
              </a:rPr>
              <a:t>If the voter’s face is covered enough that the check-in election official cannot make this determination, then they must tell the voter that the face covering is preventing them from determining that the photo on the ID is the voter’s photo. The check-in official must then offer the voter the option to briefly remove the face covering, which can also be done in a less-crowded part of the voting place or outdoors. If the voter chooses to not remove the face covering, then the check-in official must enter a challenge by completing the </a:t>
            </a:r>
            <a:r>
              <a:rPr lang="en-US" sz="1400" b="1" dirty="0">
                <a:solidFill>
                  <a:schemeClr val="tx2"/>
                </a:solidFill>
                <a:effectLst/>
                <a:ea typeface="Times New Roman" panose="02020603050405020304" pitchFamily="18" charset="0"/>
                <a:cs typeface="Aptos" panose="020B0004020202020204" pitchFamily="34" charset="0"/>
              </a:rPr>
              <a:t>Help Station Referral Form</a:t>
            </a:r>
            <a:r>
              <a:rPr lang="en-US" sz="1400" dirty="0">
                <a:solidFill>
                  <a:schemeClr val="tx2"/>
                </a:solidFill>
                <a:effectLst/>
                <a:ea typeface="Times New Roman" panose="02020603050405020304" pitchFamily="18" charset="0"/>
                <a:cs typeface="Aptos" panose="020B0004020202020204" pitchFamily="34" charset="0"/>
              </a:rPr>
              <a:t>. The voter should then be referred to the Help Station for the judges to conduct a challenge hearing.</a:t>
            </a:r>
            <a:endParaRPr lang="en-US" sz="1400" dirty="0">
              <a:solidFill>
                <a:schemeClr val="tx2"/>
              </a:solidFill>
              <a:effectLst/>
              <a:ea typeface="Aptos" panose="020B0004020202020204" pitchFamily="34" charset="0"/>
              <a:cs typeface="Aptos" panose="020B0004020202020204" pitchFamily="34" charset="0"/>
            </a:endParaRPr>
          </a:p>
          <a:p>
            <a:pPr marL="0" marR="0">
              <a:spcBef>
                <a:spcPts val="0"/>
              </a:spcBef>
              <a:spcAft>
                <a:spcPts val="0"/>
              </a:spcAft>
            </a:pPr>
            <a:r>
              <a:rPr lang="en-US" sz="1400" dirty="0">
                <a:effectLst/>
                <a:ea typeface="Aptos" panose="020B0004020202020204" pitchFamily="34" charset="0"/>
                <a:cs typeface="Aptos" panose="020B0004020202020204" pitchFamily="34" charset="0"/>
              </a:rPr>
              <a:t> </a:t>
            </a:r>
          </a:p>
        </p:txBody>
      </p:sp>
    </p:spTree>
    <p:custDataLst>
      <p:tags r:id="rId1"/>
    </p:custDataLst>
    <p:extLst>
      <p:ext uri="{BB962C8B-B14F-4D97-AF65-F5344CB8AC3E}">
        <p14:creationId xmlns:p14="http://schemas.microsoft.com/office/powerpoint/2010/main" val="3549450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F655E11-6A32-F55D-5B90-87BB95352997}"/>
              </a:ext>
            </a:extLst>
          </p:cNvPr>
          <p:cNvSpPr txBox="1"/>
          <p:nvPr/>
        </p:nvSpPr>
        <p:spPr>
          <a:xfrm>
            <a:off x="2692313" y="1445776"/>
            <a:ext cx="6807374" cy="3877985"/>
          </a:xfrm>
          <a:prstGeom prst="rect">
            <a:avLst/>
          </a:prstGeom>
          <a:noFill/>
        </p:spPr>
        <p:txBody>
          <a:bodyPr wrap="square">
            <a:spAutoFit/>
          </a:bodyPr>
          <a:lstStyle/>
          <a:p>
            <a:endParaRPr lang="en-US" dirty="0"/>
          </a:p>
          <a:p>
            <a:r>
              <a:rPr lang="en-US" sz="1400" dirty="0">
                <a:solidFill>
                  <a:schemeClr val="tx2"/>
                </a:solidFill>
              </a:rPr>
              <a:t>After reviewing the photograph on the ID, the check-in official should next search for the voter’s name in the pollbook. If the voter’s name cannot be located on the voter list, here are a few suggestions:</a:t>
            </a:r>
          </a:p>
          <a:p>
            <a:endParaRPr lang="en-US" sz="1400" dirty="0">
              <a:solidFill>
                <a:schemeClr val="tx2"/>
              </a:solidFill>
            </a:endParaRPr>
          </a:p>
          <a:p>
            <a:pPr marL="342900" indent="-342900">
              <a:buFont typeface="+mj-lt"/>
              <a:buAutoNum type="arabicPeriod"/>
            </a:pPr>
            <a:r>
              <a:rPr lang="en-US" sz="1400" dirty="0">
                <a:solidFill>
                  <a:schemeClr val="tx2"/>
                </a:solidFill>
              </a:rPr>
              <a:t>Ask the voter to spell their name or use the name displayed on the photo ID</a:t>
            </a:r>
          </a:p>
          <a:p>
            <a:pPr marL="342900" indent="-342900">
              <a:buFont typeface="+mj-lt"/>
              <a:buAutoNum type="arabicPeriod"/>
            </a:pPr>
            <a:r>
              <a:rPr lang="en-US" sz="1400" dirty="0">
                <a:solidFill>
                  <a:schemeClr val="tx2"/>
                </a:solidFill>
              </a:rPr>
              <a:t>Ask the voter if their name has changed</a:t>
            </a:r>
          </a:p>
          <a:p>
            <a:pPr marL="342900" indent="-342900">
              <a:buFont typeface="+mj-lt"/>
              <a:buAutoNum type="arabicPeriod"/>
            </a:pPr>
            <a:r>
              <a:rPr lang="en-US" sz="1400" dirty="0">
                <a:solidFill>
                  <a:schemeClr val="tx2"/>
                </a:solidFill>
              </a:rPr>
              <a:t>Ask the voter if their name is hyphenated</a:t>
            </a:r>
          </a:p>
          <a:p>
            <a:pPr marL="342900" indent="-342900">
              <a:buFont typeface="+mj-lt"/>
              <a:buAutoNum type="arabicPeriod"/>
            </a:pPr>
            <a:r>
              <a:rPr lang="en-US" sz="1400" dirty="0">
                <a:solidFill>
                  <a:schemeClr val="tx2"/>
                </a:solidFill>
              </a:rPr>
              <a:t>Ask the voter if their name has a suffix (Jr., Sr., etc.)</a:t>
            </a:r>
          </a:p>
          <a:p>
            <a:pPr marL="342900" indent="-342900">
              <a:buFont typeface="+mj-lt"/>
              <a:buAutoNum type="arabicPeriod"/>
            </a:pPr>
            <a:r>
              <a:rPr lang="en-US" sz="1400" dirty="0">
                <a:solidFill>
                  <a:schemeClr val="tx2"/>
                </a:solidFill>
              </a:rPr>
              <a:t>Perform a wildcard search with last name (electronic pollbook)</a:t>
            </a:r>
          </a:p>
          <a:p>
            <a:pPr marL="342900" indent="-342900">
              <a:buFont typeface="+mj-lt"/>
              <a:buAutoNum type="arabicPeriod"/>
            </a:pPr>
            <a:r>
              <a:rPr lang="en-US" sz="1400" dirty="0">
                <a:solidFill>
                  <a:schemeClr val="tx2"/>
                </a:solidFill>
              </a:rPr>
              <a:t>Perform a search by voter’s residential address (electronic pollbook)</a:t>
            </a:r>
          </a:p>
          <a:p>
            <a:pPr marL="342900" indent="-342900">
              <a:buFont typeface="+mj-lt"/>
              <a:buAutoNum type="arabicPeriod"/>
            </a:pPr>
            <a:r>
              <a:rPr lang="en-US" sz="1400" dirty="0">
                <a:solidFill>
                  <a:schemeClr val="tx2"/>
                </a:solidFill>
              </a:rPr>
              <a:t>Perform a search by date of birth (electronic pollbook)</a:t>
            </a:r>
          </a:p>
          <a:p>
            <a:endParaRPr lang="en-US" sz="1400" dirty="0">
              <a:solidFill>
                <a:schemeClr val="tx2"/>
              </a:solidFill>
            </a:endParaRPr>
          </a:p>
          <a:p>
            <a:endParaRPr lang="en-US" sz="1400" dirty="0">
              <a:solidFill>
                <a:schemeClr val="tx2"/>
              </a:solidFill>
            </a:endParaRPr>
          </a:p>
          <a:p>
            <a:r>
              <a:rPr lang="en-US" sz="1400" dirty="0">
                <a:solidFill>
                  <a:schemeClr val="tx2"/>
                </a:solidFill>
              </a:rPr>
              <a:t>If the check-in election official is unable to locate the voter record on the voter list, the official must complete a </a:t>
            </a:r>
            <a:r>
              <a:rPr lang="en-US" sz="1400" b="1" dirty="0">
                <a:solidFill>
                  <a:schemeClr val="tx2"/>
                </a:solidFill>
              </a:rPr>
              <a:t>Help Station Referral Form </a:t>
            </a:r>
            <a:r>
              <a:rPr lang="en-US" sz="1400" dirty="0">
                <a:solidFill>
                  <a:schemeClr val="tx2"/>
                </a:solidFill>
              </a:rPr>
              <a:t>and refer the voter to the Help Station.</a:t>
            </a:r>
          </a:p>
          <a:p>
            <a:endParaRPr lang="en-US" dirty="0"/>
          </a:p>
        </p:txBody>
      </p:sp>
      <p:graphicFrame>
        <p:nvGraphicFramePr>
          <p:cNvPr id="2" name="Table 1">
            <a:extLst>
              <a:ext uri="{FF2B5EF4-FFF2-40B4-BE49-F238E27FC236}">
                <a16:creationId xmlns:a16="http://schemas.microsoft.com/office/drawing/2014/main" id="{16C8867F-2CC1-B12C-A345-0C4548BA0E25}"/>
              </a:ext>
            </a:extLst>
          </p:cNvPr>
          <p:cNvGraphicFramePr>
            <a:graphicFrameLocks noGrp="1"/>
          </p:cNvGraphicFramePr>
          <p:nvPr>
            <p:extLst>
              <p:ext uri="{D42A27DB-BD31-4B8C-83A1-F6EECF244321}">
                <p14:modId xmlns:p14="http://schemas.microsoft.com/office/powerpoint/2010/main" val="122715952"/>
              </p:ext>
            </p:extLst>
          </p:nvPr>
        </p:nvGraphicFramePr>
        <p:xfrm>
          <a:off x="4138863" y="300146"/>
          <a:ext cx="3657600" cy="808990"/>
        </p:xfrm>
        <a:graphic>
          <a:graphicData uri="http://schemas.openxmlformats.org/drawingml/2006/table">
            <a:tbl>
              <a:tblPr firstRow="1" firstCol="1" bandRow="1"/>
              <a:tblGrid>
                <a:gridCol w="3657600">
                  <a:extLst>
                    <a:ext uri="{9D8B030D-6E8A-4147-A177-3AD203B41FA5}">
                      <a16:colId xmlns:a16="http://schemas.microsoft.com/office/drawing/2014/main" val="1242994395"/>
                    </a:ext>
                  </a:extLst>
                </a:gridCol>
              </a:tblGrid>
              <a:tr h="808990">
                <a:tc>
                  <a:txBody>
                    <a:bodyPr/>
                    <a:lstStyle/>
                    <a:p>
                      <a:pPr marL="0" marR="0" indent="0" algn="ctr">
                        <a:lnSpc>
                          <a:spcPct val="98000"/>
                        </a:lnSpc>
                        <a:spcBef>
                          <a:spcPts val="0"/>
                        </a:spcBef>
                        <a:spcAft>
                          <a:spcPts val="15"/>
                        </a:spcAft>
                      </a:pPr>
                      <a:r>
                        <a:rPr lang="en-US" sz="1600" b="1" dirty="0">
                          <a:solidFill>
                            <a:srgbClr val="FFFFFF"/>
                          </a:solidFill>
                          <a:effectLst/>
                          <a:latin typeface="Calibri"/>
                          <a:ea typeface="Calibri" panose="020F0502020204030204" pitchFamily="34" charset="0"/>
                          <a:cs typeface="Times New Roman"/>
                        </a:rPr>
                        <a:t>Determine if the name on the photo ID is </a:t>
                      </a:r>
                      <a:r>
                        <a:rPr lang="en-US" sz="1600" b="1" u="none" dirty="0">
                          <a:solidFill>
                            <a:srgbClr val="FFFFFF"/>
                          </a:solidFill>
                          <a:effectLst/>
                          <a:latin typeface="Calibri"/>
                          <a:ea typeface="Calibri" panose="020F0502020204030204" pitchFamily="34" charset="0"/>
                          <a:cs typeface="Times New Roman"/>
                        </a:rPr>
                        <a:t>the same as, or substantially equivalent to, </a:t>
                      </a:r>
                      <a:r>
                        <a:rPr lang="en-US" sz="1600" b="1" dirty="0">
                          <a:solidFill>
                            <a:srgbClr val="FFFFFF"/>
                          </a:solidFill>
                          <a:effectLst/>
                          <a:latin typeface="Calibri"/>
                          <a:ea typeface="Calibri" panose="020F0502020204030204" pitchFamily="34" charset="0"/>
                          <a:cs typeface="Times New Roman"/>
                        </a:rPr>
                        <a:t>the name on the voter list</a:t>
                      </a:r>
                      <a:endParaRPr lang="en-US" sz="1400" dirty="0">
                        <a:solidFill>
                          <a:srgbClr val="233962"/>
                        </a:solidFill>
                        <a:effectLst/>
                        <a:latin typeface="Calibri"/>
                        <a:ea typeface="Calibri" panose="020F0502020204030204" pitchFamily="34" charset="0"/>
                        <a:cs typeface="Times New Roman"/>
                      </a:endParaRPr>
                    </a:p>
                  </a:txBody>
                  <a:tcPr marL="73025" marR="56515" marT="75565" marB="0">
                    <a:lnL>
                      <a:noFill/>
                    </a:lnL>
                    <a:lnR>
                      <a:noFill/>
                    </a:lnR>
                    <a:lnT>
                      <a:noFill/>
                    </a:lnT>
                    <a:lnB>
                      <a:noFill/>
                    </a:lnB>
                    <a:solidFill>
                      <a:srgbClr val="233962"/>
                    </a:solidFill>
                  </a:tcPr>
                </a:tc>
                <a:extLst>
                  <a:ext uri="{0D108BD9-81ED-4DB2-BD59-A6C34878D82A}">
                    <a16:rowId xmlns:a16="http://schemas.microsoft.com/office/drawing/2014/main" val="3658114787"/>
                  </a:ext>
                </a:extLst>
              </a:tr>
            </a:tbl>
          </a:graphicData>
        </a:graphic>
      </p:graphicFrame>
      <p:grpSp>
        <p:nvGrpSpPr>
          <p:cNvPr id="3" name="Group 2">
            <a:extLst>
              <a:ext uri="{FF2B5EF4-FFF2-40B4-BE49-F238E27FC236}">
                <a16:creationId xmlns:a16="http://schemas.microsoft.com/office/drawing/2014/main" id="{F5DF8FF0-C337-00AD-67BD-B30A336255E8}"/>
              </a:ext>
            </a:extLst>
          </p:cNvPr>
          <p:cNvGrpSpPr/>
          <p:nvPr/>
        </p:nvGrpSpPr>
        <p:grpSpPr>
          <a:xfrm>
            <a:off x="3350968" y="524183"/>
            <a:ext cx="609562" cy="360916"/>
            <a:chOff x="3400376" y="1313364"/>
            <a:chExt cx="785731" cy="438003"/>
          </a:xfrm>
        </p:grpSpPr>
        <p:sp>
          <p:nvSpPr>
            <p:cNvPr id="4" name="Arrow: Chevron 3">
              <a:extLst>
                <a:ext uri="{FF2B5EF4-FFF2-40B4-BE49-F238E27FC236}">
                  <a16:creationId xmlns:a16="http://schemas.microsoft.com/office/drawing/2014/main" id="{06348CFC-05C8-76A6-73B5-A3E2446AC9E4}"/>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id="{179A41B5-1912-C084-BFB5-EA8DB6C790C9}"/>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 name="Group 5">
            <a:extLst>
              <a:ext uri="{FF2B5EF4-FFF2-40B4-BE49-F238E27FC236}">
                <a16:creationId xmlns:a16="http://schemas.microsoft.com/office/drawing/2014/main" id="{C0882995-DAAE-A74F-592F-80921B922942}"/>
              </a:ext>
            </a:extLst>
          </p:cNvPr>
          <p:cNvGrpSpPr/>
          <p:nvPr/>
        </p:nvGrpSpPr>
        <p:grpSpPr>
          <a:xfrm>
            <a:off x="2693763" y="5836836"/>
            <a:ext cx="6839616" cy="370352"/>
            <a:chOff x="2693763" y="5836836"/>
            <a:chExt cx="6839616" cy="370352"/>
          </a:xfrm>
        </p:grpSpPr>
        <p:sp>
          <p:nvSpPr>
            <p:cNvPr id="7" name="Rectangle 56">
              <a:extLst>
                <a:ext uri="{FF2B5EF4-FFF2-40B4-BE49-F238E27FC236}">
                  <a16:creationId xmlns:a16="http://schemas.microsoft.com/office/drawing/2014/main" id="{4566069C-4265-542B-FEA7-0B93590431B9}"/>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Text Box 58">
              <a:extLst>
                <a:ext uri="{FF2B5EF4-FFF2-40B4-BE49-F238E27FC236}">
                  <a16:creationId xmlns:a16="http://schemas.microsoft.com/office/drawing/2014/main" id="{CD4EBDC1-B7C1-3D34-2202-B3ADC7FB1CDE}"/>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Check-in Station | </a:t>
              </a:r>
              <a:r>
                <a:rPr lang="en-US" altLang="en-US" sz="1000" b="1" kern="0" dirty="0">
                  <a:solidFill>
                    <a:srgbClr val="FFFFFF"/>
                  </a:solidFill>
                  <a:latin typeface="Century Gothic" panose="020B0502020202020204" pitchFamily="34" charset="0"/>
                </a:rPr>
                <a:t>13</a:t>
              </a: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9" name="TextBox 8">
              <a:extLst>
                <a:ext uri="{FF2B5EF4-FFF2-40B4-BE49-F238E27FC236}">
                  <a16:creationId xmlns:a16="http://schemas.microsoft.com/office/drawing/2014/main" id="{8DD17AB3-8029-37DD-B3B7-CEF4084C5732}"/>
                </a:ext>
              </a:extLst>
            </p:cNvPr>
            <p:cNvSpPr txBox="1"/>
            <p:nvPr/>
          </p:nvSpPr>
          <p:spPr>
            <a:xfrm>
              <a:off x="2693763" y="5836836"/>
              <a:ext cx="2840404" cy="246221"/>
            </a:xfrm>
            <a:prstGeom prst="rect">
              <a:avLst/>
            </a:prstGeom>
            <a:noFill/>
          </p:spPr>
          <p:txBody>
            <a:bodyPr wrap="square" rtlCol="0">
              <a:spAutoFit/>
            </a:bodyPr>
            <a:lstStyle/>
            <a:p>
              <a:r>
                <a:rPr lang="en-US" sz="1000" b="1" dirty="0">
                  <a:solidFill>
                    <a:schemeClr val="bg1"/>
                  </a:solidFill>
                  <a:latin typeface="Century Gothic" panose="020B0502020202020204" pitchFamily="34" charset="0"/>
                </a:rPr>
                <a:t>Step 2:  Photo ID Review</a:t>
              </a:r>
            </a:p>
          </p:txBody>
        </p:sp>
      </p:grpSp>
    </p:spTree>
    <p:custDataLst>
      <p:tags r:id="rId1"/>
    </p:custDataLst>
    <p:extLst>
      <p:ext uri="{BB962C8B-B14F-4D97-AF65-F5344CB8AC3E}">
        <p14:creationId xmlns:p14="http://schemas.microsoft.com/office/powerpoint/2010/main" val="342236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6C8867F-2CC1-B12C-A345-0C4548BA0E25}"/>
              </a:ext>
            </a:extLst>
          </p:cNvPr>
          <p:cNvGraphicFramePr>
            <a:graphicFrameLocks noGrp="1"/>
          </p:cNvGraphicFramePr>
          <p:nvPr>
            <p:extLst>
              <p:ext uri="{D42A27DB-BD31-4B8C-83A1-F6EECF244321}">
                <p14:modId xmlns:p14="http://schemas.microsoft.com/office/powerpoint/2010/main" val="2898211356"/>
              </p:ext>
            </p:extLst>
          </p:nvPr>
        </p:nvGraphicFramePr>
        <p:xfrm>
          <a:off x="4138863" y="300146"/>
          <a:ext cx="3657600" cy="808990"/>
        </p:xfrm>
        <a:graphic>
          <a:graphicData uri="http://schemas.openxmlformats.org/drawingml/2006/table">
            <a:tbl>
              <a:tblPr firstRow="1" firstCol="1" bandRow="1"/>
              <a:tblGrid>
                <a:gridCol w="3657600">
                  <a:extLst>
                    <a:ext uri="{9D8B030D-6E8A-4147-A177-3AD203B41FA5}">
                      <a16:colId xmlns:a16="http://schemas.microsoft.com/office/drawing/2014/main" val="1242994395"/>
                    </a:ext>
                  </a:extLst>
                </a:gridCol>
              </a:tblGrid>
              <a:tr h="808990">
                <a:tc>
                  <a:txBody>
                    <a:bodyPr/>
                    <a:lstStyle/>
                    <a:p>
                      <a:pPr marL="0" marR="0" indent="0" algn="ctr">
                        <a:lnSpc>
                          <a:spcPct val="98000"/>
                        </a:lnSpc>
                        <a:spcBef>
                          <a:spcPts val="0"/>
                        </a:spcBef>
                        <a:spcAft>
                          <a:spcPts val="15"/>
                        </a:spcAft>
                      </a:pPr>
                      <a:r>
                        <a:rPr lang="en-US" sz="1600" b="1" dirty="0">
                          <a:solidFill>
                            <a:srgbClr val="FFFFFF"/>
                          </a:solidFill>
                          <a:effectLst/>
                          <a:latin typeface="Calibri"/>
                          <a:ea typeface="Calibri" panose="020F0502020204030204" pitchFamily="34" charset="0"/>
                          <a:cs typeface="Times New Roman"/>
                        </a:rPr>
                        <a:t>Determine if the name on the photo ID is the same as, or substantially equivalent to, the name on the voter list</a:t>
                      </a:r>
                      <a:endParaRPr lang="en-US" sz="1400" dirty="0">
                        <a:solidFill>
                          <a:srgbClr val="233962"/>
                        </a:solidFill>
                        <a:effectLst/>
                        <a:latin typeface="Calibri"/>
                        <a:ea typeface="Calibri" panose="020F0502020204030204" pitchFamily="34" charset="0"/>
                        <a:cs typeface="Times New Roman"/>
                      </a:endParaRPr>
                    </a:p>
                  </a:txBody>
                  <a:tcPr marL="73025" marR="56515" marT="75565" marB="0">
                    <a:lnL>
                      <a:noFill/>
                    </a:lnL>
                    <a:lnR>
                      <a:noFill/>
                    </a:lnR>
                    <a:lnT>
                      <a:noFill/>
                    </a:lnT>
                    <a:lnB>
                      <a:noFill/>
                    </a:lnB>
                    <a:solidFill>
                      <a:srgbClr val="233962"/>
                    </a:solidFill>
                  </a:tcPr>
                </a:tc>
                <a:extLst>
                  <a:ext uri="{0D108BD9-81ED-4DB2-BD59-A6C34878D82A}">
                    <a16:rowId xmlns:a16="http://schemas.microsoft.com/office/drawing/2014/main" val="3658114787"/>
                  </a:ext>
                </a:extLst>
              </a:tr>
            </a:tbl>
          </a:graphicData>
        </a:graphic>
      </p:graphicFrame>
      <p:sp>
        <p:nvSpPr>
          <p:cNvPr id="4" name="TextBox 3">
            <a:extLst>
              <a:ext uri="{FF2B5EF4-FFF2-40B4-BE49-F238E27FC236}">
                <a16:creationId xmlns:a16="http://schemas.microsoft.com/office/drawing/2014/main" id="{683FB0AC-A78C-D4C4-59F7-28ED8DB4CF33}"/>
              </a:ext>
            </a:extLst>
          </p:cNvPr>
          <p:cNvSpPr txBox="1"/>
          <p:nvPr/>
        </p:nvSpPr>
        <p:spPr>
          <a:xfrm>
            <a:off x="2693763" y="1232207"/>
            <a:ext cx="7155087" cy="1593898"/>
          </a:xfrm>
          <a:prstGeom prst="rect">
            <a:avLst/>
          </a:prstGeom>
          <a:noFill/>
        </p:spPr>
        <p:txBody>
          <a:bodyPr wrap="square" lIns="91440" tIns="45720" rIns="91440" bIns="45720" anchor="t">
            <a:spAutoFit/>
          </a:bodyPr>
          <a:lstStyle/>
          <a:p>
            <a:pPr marL="352425" marR="175895" indent="-6350">
              <a:lnSpc>
                <a:spcPct val="102000"/>
              </a:lnSpc>
              <a:spcBef>
                <a:spcPts val="0"/>
              </a:spcBef>
              <a:spcAft>
                <a:spcPts val="3155"/>
              </a:spcAft>
            </a:pPr>
            <a:r>
              <a:rPr lang="en-US" sz="1400" dirty="0">
                <a:solidFill>
                  <a:srgbClr val="233962"/>
                </a:solidFill>
                <a:effectLst/>
                <a:latin typeface="Calibri"/>
                <a:ea typeface="Calibri" panose="020F0502020204030204" pitchFamily="34" charset="0"/>
                <a:cs typeface="Calibri"/>
              </a:rPr>
              <a:t>The official will make this determination based on all the information available. This includes any explanation or documents voluntarily offered by the voter. This information must be considered in the light most favorable to the voter.</a:t>
            </a:r>
          </a:p>
          <a:p>
            <a:pPr marL="352425" marR="175895" indent="-6350">
              <a:lnSpc>
                <a:spcPct val="102000"/>
              </a:lnSpc>
              <a:spcBef>
                <a:spcPts val="0"/>
              </a:spcBef>
              <a:spcAft>
                <a:spcPts val="3155"/>
              </a:spcAft>
            </a:pPr>
            <a:r>
              <a:rPr lang="en-US" sz="1400" b="1" dirty="0">
                <a:solidFill>
                  <a:srgbClr val="233962"/>
                </a:solidFill>
                <a:effectLst/>
                <a:latin typeface="Calibri"/>
                <a:ea typeface="Calibri" panose="020F0502020204030204" pitchFamily="34" charset="0"/>
                <a:cs typeface="Calibri"/>
              </a:rPr>
              <a:t>If differences in the name are attributable to a reasonable explanation, then the name on the photo ID </a:t>
            </a:r>
            <a:r>
              <a:rPr lang="en-US" sz="1400" b="1" dirty="0">
                <a:solidFill>
                  <a:srgbClr val="233962"/>
                </a:solidFill>
                <a:latin typeface="Calibri"/>
                <a:ea typeface="Calibri" panose="020F0502020204030204" pitchFamily="34" charset="0"/>
                <a:cs typeface="Calibri"/>
              </a:rPr>
              <a:t>is</a:t>
            </a:r>
            <a:r>
              <a:rPr lang="en-US" sz="1400" b="1" dirty="0">
                <a:solidFill>
                  <a:srgbClr val="233962"/>
                </a:solidFill>
                <a:effectLst/>
                <a:latin typeface="Calibri"/>
                <a:ea typeface="Calibri" panose="020F0502020204030204" pitchFamily="34" charset="0"/>
                <a:cs typeface="Calibri"/>
              </a:rPr>
              <a:t> substantially equivalent to the name in the registration record</a:t>
            </a:r>
            <a:r>
              <a:rPr lang="en-US" sz="1200" b="1" dirty="0">
                <a:solidFill>
                  <a:srgbClr val="233962"/>
                </a:solidFill>
                <a:effectLst/>
                <a:latin typeface="Calibri"/>
                <a:ea typeface="Calibri" panose="020F0502020204030204" pitchFamily="34" charset="0"/>
                <a:cs typeface="Calibri"/>
              </a:rPr>
              <a:t>.</a:t>
            </a:r>
          </a:p>
        </p:txBody>
      </p:sp>
      <p:pic>
        <p:nvPicPr>
          <p:cNvPr id="8" name="Picture 7">
            <a:extLst>
              <a:ext uri="{FF2B5EF4-FFF2-40B4-BE49-F238E27FC236}">
                <a16:creationId xmlns:a16="http://schemas.microsoft.com/office/drawing/2014/main" id="{1140F26E-8F20-B9B0-89CE-EBE0D600EAB4}"/>
              </a:ext>
            </a:extLst>
          </p:cNvPr>
          <p:cNvPicPr>
            <a:picLocks noChangeAspect="1"/>
          </p:cNvPicPr>
          <p:nvPr/>
        </p:nvPicPr>
        <p:blipFill>
          <a:blip r:embed="rId3"/>
          <a:stretch>
            <a:fillRect/>
          </a:stretch>
        </p:blipFill>
        <p:spPr>
          <a:xfrm>
            <a:off x="2564571" y="2949176"/>
            <a:ext cx="6806184" cy="2721864"/>
          </a:xfrm>
          <a:prstGeom prst="rect">
            <a:avLst/>
          </a:prstGeom>
        </p:spPr>
      </p:pic>
      <p:grpSp>
        <p:nvGrpSpPr>
          <p:cNvPr id="3" name="Group 2">
            <a:extLst>
              <a:ext uri="{FF2B5EF4-FFF2-40B4-BE49-F238E27FC236}">
                <a16:creationId xmlns:a16="http://schemas.microsoft.com/office/drawing/2014/main" id="{0328A899-5FBF-E886-56B2-E501F051EA30}"/>
              </a:ext>
            </a:extLst>
          </p:cNvPr>
          <p:cNvGrpSpPr/>
          <p:nvPr/>
        </p:nvGrpSpPr>
        <p:grpSpPr>
          <a:xfrm>
            <a:off x="3350968" y="524183"/>
            <a:ext cx="609562" cy="360916"/>
            <a:chOff x="3400376" y="1313364"/>
            <a:chExt cx="785731" cy="438003"/>
          </a:xfrm>
        </p:grpSpPr>
        <p:sp>
          <p:nvSpPr>
            <p:cNvPr id="5" name="Arrow: Chevron 4">
              <a:extLst>
                <a:ext uri="{FF2B5EF4-FFF2-40B4-BE49-F238E27FC236}">
                  <a16:creationId xmlns:a16="http://schemas.microsoft.com/office/drawing/2014/main" id="{1E45AE4A-369E-39CD-11E3-BC613CC7601B}"/>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F12BD8B8-844C-E528-6E54-2BB7F0E14A67}"/>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6">
            <a:extLst>
              <a:ext uri="{FF2B5EF4-FFF2-40B4-BE49-F238E27FC236}">
                <a16:creationId xmlns:a16="http://schemas.microsoft.com/office/drawing/2014/main" id="{E91C9942-6502-99D0-C3B3-B7F8842E9BA9}"/>
              </a:ext>
            </a:extLst>
          </p:cNvPr>
          <p:cNvGrpSpPr/>
          <p:nvPr/>
        </p:nvGrpSpPr>
        <p:grpSpPr>
          <a:xfrm>
            <a:off x="2693763" y="5836836"/>
            <a:ext cx="6839616" cy="370352"/>
            <a:chOff x="2693763" y="5836836"/>
            <a:chExt cx="6839616" cy="370352"/>
          </a:xfrm>
        </p:grpSpPr>
        <p:sp>
          <p:nvSpPr>
            <p:cNvPr id="9" name="Rectangle 56">
              <a:extLst>
                <a:ext uri="{FF2B5EF4-FFF2-40B4-BE49-F238E27FC236}">
                  <a16:creationId xmlns:a16="http://schemas.microsoft.com/office/drawing/2014/main" id="{5E199FDE-960C-4515-3177-9BFDCC63459A}"/>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 name="Text Box 58">
              <a:extLst>
                <a:ext uri="{FF2B5EF4-FFF2-40B4-BE49-F238E27FC236}">
                  <a16:creationId xmlns:a16="http://schemas.microsoft.com/office/drawing/2014/main" id="{DE99B51A-9491-B617-11D1-D5F47971DFFB}"/>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Check-in Station | </a:t>
              </a:r>
              <a:r>
                <a:rPr lang="en-US" altLang="en-US" sz="1000" b="1" kern="0" dirty="0">
                  <a:solidFill>
                    <a:srgbClr val="FFFFFF"/>
                  </a:solidFill>
                  <a:latin typeface="Century Gothic" panose="020B0502020202020204" pitchFamily="34" charset="0"/>
                </a:rPr>
                <a:t>14</a:t>
              </a: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1" name="TextBox 10">
              <a:extLst>
                <a:ext uri="{FF2B5EF4-FFF2-40B4-BE49-F238E27FC236}">
                  <a16:creationId xmlns:a16="http://schemas.microsoft.com/office/drawing/2014/main" id="{170F4A81-748D-8374-20C3-92B2E50FD9C1}"/>
                </a:ext>
              </a:extLst>
            </p:cNvPr>
            <p:cNvSpPr txBox="1"/>
            <p:nvPr/>
          </p:nvSpPr>
          <p:spPr>
            <a:xfrm>
              <a:off x="2693763" y="5836836"/>
              <a:ext cx="2840404" cy="246221"/>
            </a:xfrm>
            <a:prstGeom prst="rect">
              <a:avLst/>
            </a:prstGeom>
            <a:noFill/>
          </p:spPr>
          <p:txBody>
            <a:bodyPr wrap="square" rtlCol="0">
              <a:spAutoFit/>
            </a:bodyPr>
            <a:lstStyle/>
            <a:p>
              <a:r>
                <a:rPr lang="en-US" sz="1000" b="1" dirty="0">
                  <a:solidFill>
                    <a:schemeClr val="bg1"/>
                  </a:solidFill>
                  <a:latin typeface="Century Gothic" panose="020B0502020202020204" pitchFamily="34" charset="0"/>
                </a:rPr>
                <a:t>Step 2:  Photo ID Review</a:t>
              </a:r>
            </a:p>
          </p:txBody>
        </p:sp>
      </p:grpSp>
    </p:spTree>
    <p:custDataLst>
      <p:tags r:id="rId1"/>
    </p:custDataLst>
    <p:extLst>
      <p:ext uri="{BB962C8B-B14F-4D97-AF65-F5344CB8AC3E}">
        <p14:creationId xmlns:p14="http://schemas.microsoft.com/office/powerpoint/2010/main" val="261878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61">
            <a:extLst>
              <a:ext uri="{FF2B5EF4-FFF2-40B4-BE49-F238E27FC236}">
                <a16:creationId xmlns:a16="http://schemas.microsoft.com/office/drawing/2014/main" id="{4A0B3B26-7D05-2C19-1BEE-CDF3CCEFCCFA}"/>
              </a:ext>
            </a:extLst>
          </p:cNvPr>
          <p:cNvSpPr>
            <a:spLocks noChangeArrowheads="1"/>
          </p:cNvSpPr>
          <p:nvPr/>
        </p:nvSpPr>
        <p:spPr bwMode="auto">
          <a:xfrm>
            <a:off x="4043265" y="233156"/>
            <a:ext cx="4242318" cy="410656"/>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FFFF"/>
                </a:solidFill>
                <a:effectLst/>
                <a:uLnTx/>
                <a:uFillTx/>
                <a:latin typeface="Century Gothic" panose="020B0502020202020204" pitchFamily="34" charset="0"/>
              </a:rPr>
              <a:t>Acceptable Photo ID </a:t>
            </a:r>
            <a:endParaRPr kumimoji="0" lang="en-US" altLang="en-US" sz="2400" b="0" i="0" u="none" strike="noStrike" kern="0" cap="none" spc="0" normalizeH="0" baseline="0" noProof="0">
              <a:ln>
                <a:noFill/>
              </a:ln>
              <a:solidFill>
                <a:prstClr val="black"/>
              </a:solidFill>
              <a:effectLst/>
              <a:uLnTx/>
              <a:uFillTx/>
              <a:latin typeface="Century Gothic" panose="020B0502020202020204" pitchFamily="34" charset="0"/>
            </a:endParaRPr>
          </a:p>
        </p:txBody>
      </p:sp>
      <p:pic>
        <p:nvPicPr>
          <p:cNvPr id="2" name="Picture 1">
            <a:extLst>
              <a:ext uri="{FF2B5EF4-FFF2-40B4-BE49-F238E27FC236}">
                <a16:creationId xmlns:a16="http://schemas.microsoft.com/office/drawing/2014/main" id="{85F1215E-26C7-ABDC-0BB4-BE5712F33D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7378" y="1087213"/>
            <a:ext cx="6504112" cy="5409713"/>
          </a:xfrm>
          <a:prstGeom prst="rect">
            <a:avLst/>
          </a:prstGeom>
        </p:spPr>
      </p:pic>
    </p:spTree>
    <p:custDataLst>
      <p:tags r:id="rId1"/>
    </p:custDataLst>
    <p:extLst>
      <p:ext uri="{BB962C8B-B14F-4D97-AF65-F5344CB8AC3E}">
        <p14:creationId xmlns:p14="http://schemas.microsoft.com/office/powerpoint/2010/main" val="207284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FE894CB-62FF-B525-46E6-C91C473981B6}"/>
              </a:ext>
            </a:extLst>
          </p:cNvPr>
          <p:cNvGraphicFramePr>
            <a:graphicFrameLocks noGrp="1"/>
          </p:cNvGraphicFramePr>
          <p:nvPr>
            <p:extLst>
              <p:ext uri="{D42A27DB-BD31-4B8C-83A1-F6EECF244321}">
                <p14:modId xmlns:p14="http://schemas.microsoft.com/office/powerpoint/2010/main" val="745138432"/>
              </p:ext>
            </p:extLst>
          </p:nvPr>
        </p:nvGraphicFramePr>
        <p:xfrm>
          <a:off x="4122821" y="368775"/>
          <a:ext cx="3657600" cy="680812"/>
        </p:xfrm>
        <a:graphic>
          <a:graphicData uri="http://schemas.openxmlformats.org/drawingml/2006/table">
            <a:tbl>
              <a:tblPr firstRow="1" firstCol="1" bandRow="1"/>
              <a:tblGrid>
                <a:gridCol w="3657600">
                  <a:extLst>
                    <a:ext uri="{9D8B030D-6E8A-4147-A177-3AD203B41FA5}">
                      <a16:colId xmlns:a16="http://schemas.microsoft.com/office/drawing/2014/main" val="615504584"/>
                    </a:ext>
                  </a:extLst>
                </a:gridCol>
              </a:tblGrid>
              <a:tr h="680812">
                <a:tc>
                  <a:txBody>
                    <a:bodyPr/>
                    <a:lstStyle/>
                    <a:p>
                      <a:pPr marL="0" marR="0" indent="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Make a final determination that the photo ID meets all requirements</a:t>
                      </a:r>
                      <a:endParaRPr lang="en-US" sz="1400" dirty="0">
                        <a:solidFill>
                          <a:srgbClr val="233962"/>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38100" marT="75565" marB="0">
                    <a:lnL>
                      <a:noFill/>
                    </a:lnL>
                    <a:lnR>
                      <a:noFill/>
                    </a:lnR>
                    <a:lnT>
                      <a:noFill/>
                    </a:lnT>
                    <a:lnB>
                      <a:noFill/>
                    </a:lnB>
                    <a:solidFill>
                      <a:srgbClr val="233962"/>
                    </a:solidFill>
                  </a:tcPr>
                </a:tc>
                <a:extLst>
                  <a:ext uri="{0D108BD9-81ED-4DB2-BD59-A6C34878D82A}">
                    <a16:rowId xmlns:a16="http://schemas.microsoft.com/office/drawing/2014/main" val="1504397136"/>
                  </a:ext>
                </a:extLst>
              </a:tr>
            </a:tbl>
          </a:graphicData>
        </a:graphic>
      </p:graphicFrame>
      <p:sp>
        <p:nvSpPr>
          <p:cNvPr id="9" name="TextBox 8">
            <a:extLst>
              <a:ext uri="{FF2B5EF4-FFF2-40B4-BE49-F238E27FC236}">
                <a16:creationId xmlns:a16="http://schemas.microsoft.com/office/drawing/2014/main" id="{3ADA0550-7436-9FAE-ED7F-2448419A9AC1}"/>
              </a:ext>
            </a:extLst>
          </p:cNvPr>
          <p:cNvSpPr txBox="1"/>
          <p:nvPr/>
        </p:nvSpPr>
        <p:spPr>
          <a:xfrm>
            <a:off x="3048000" y="1144057"/>
            <a:ext cx="6096000" cy="1826462"/>
          </a:xfrm>
          <a:prstGeom prst="rect">
            <a:avLst/>
          </a:prstGeom>
          <a:noFill/>
        </p:spPr>
        <p:txBody>
          <a:bodyPr wrap="square">
            <a:spAutoFit/>
          </a:bodyPr>
          <a:lstStyle/>
          <a:p>
            <a:pPr marL="431800" marR="7620" indent="-6350">
              <a:lnSpc>
                <a:spcPct val="102000"/>
              </a:lnSpc>
              <a:spcBef>
                <a:spcPts val="0"/>
              </a:spcBef>
              <a:spcAft>
                <a:spcPts val="3280"/>
              </a:spcAft>
            </a:pPr>
            <a:r>
              <a:rPr lang="en-US" sz="1400" dirty="0">
                <a:solidFill>
                  <a:srgbClr val="233962"/>
                </a:solidFill>
                <a:effectLst/>
                <a:latin typeface="Calibri" panose="020F0502020204030204" pitchFamily="34" charset="0"/>
                <a:ea typeface="Calibri" panose="020F0502020204030204" pitchFamily="34" charset="0"/>
              </a:rPr>
              <a:t>After reviewing the photograph and the name on the photo ID, the check-in official must make a final determination that the photo ID meets all requirements. </a:t>
            </a:r>
          </a:p>
          <a:p>
            <a:pPr marL="431800" marR="7620" indent="-6350">
              <a:lnSpc>
                <a:spcPct val="102000"/>
              </a:lnSpc>
              <a:spcBef>
                <a:spcPts val="0"/>
              </a:spcBef>
              <a:spcAft>
                <a:spcPts val="3280"/>
              </a:spcAft>
            </a:pPr>
            <a:r>
              <a:rPr lang="en-US" sz="1400" dirty="0">
                <a:solidFill>
                  <a:srgbClr val="233962"/>
                </a:solidFill>
                <a:effectLst/>
                <a:latin typeface="Calibri" panose="020F0502020204030204" pitchFamily="34" charset="0"/>
                <a:ea typeface="Calibri" panose="020F0502020204030204" pitchFamily="34" charset="0"/>
              </a:rPr>
              <a:t>If the check-in election official determines that the photo ID meets all requirements, then the official should return the photo ID to the voter and proceed to the next step in the check-in process.</a:t>
            </a:r>
          </a:p>
        </p:txBody>
      </p:sp>
      <p:sp>
        <p:nvSpPr>
          <p:cNvPr id="20" name="TextBox 19">
            <a:extLst>
              <a:ext uri="{FF2B5EF4-FFF2-40B4-BE49-F238E27FC236}">
                <a16:creationId xmlns:a16="http://schemas.microsoft.com/office/drawing/2014/main" id="{8F03FBE8-440B-656B-3876-EDF75736ED97}"/>
              </a:ext>
            </a:extLst>
          </p:cNvPr>
          <p:cNvSpPr txBox="1"/>
          <p:nvPr/>
        </p:nvSpPr>
        <p:spPr>
          <a:xfrm>
            <a:off x="3340085" y="4204234"/>
            <a:ext cx="6096000" cy="954107"/>
          </a:xfrm>
          <a:prstGeom prst="rect">
            <a:avLst/>
          </a:prstGeom>
          <a:noFill/>
        </p:spPr>
        <p:txBody>
          <a:bodyPr wrap="square">
            <a:spAutoFit/>
          </a:bodyPr>
          <a:lstStyle/>
          <a:p>
            <a:r>
              <a:rPr lang="en-US" sz="1400" dirty="0">
                <a:solidFill>
                  <a:srgbClr val="233962"/>
                </a:solidFill>
                <a:effectLst/>
                <a:latin typeface="Calibri" panose="020F0502020204030204" pitchFamily="34" charset="0"/>
                <a:ea typeface="Calibri" panose="020F0502020204030204" pitchFamily="34" charset="0"/>
              </a:rPr>
              <a:t>If the official is unsure that the photo depicts the voter or that the name is substantially equivalent, the official may consider additional information on the face of the ID, if needed, to confirm the person presenting to vote is the registered voter on the rolls.</a:t>
            </a:r>
            <a:endParaRPr lang="en-US" dirty="0"/>
          </a:p>
        </p:txBody>
      </p:sp>
      <p:grpSp>
        <p:nvGrpSpPr>
          <p:cNvPr id="2" name="Group 1">
            <a:extLst>
              <a:ext uri="{FF2B5EF4-FFF2-40B4-BE49-F238E27FC236}">
                <a16:creationId xmlns:a16="http://schemas.microsoft.com/office/drawing/2014/main" id="{43388979-7572-D166-1426-6885C3EB2471}"/>
              </a:ext>
            </a:extLst>
          </p:cNvPr>
          <p:cNvGrpSpPr/>
          <p:nvPr/>
        </p:nvGrpSpPr>
        <p:grpSpPr>
          <a:xfrm>
            <a:off x="3350968" y="524183"/>
            <a:ext cx="609562" cy="360916"/>
            <a:chOff x="3400376" y="1313364"/>
            <a:chExt cx="785731" cy="438003"/>
          </a:xfrm>
        </p:grpSpPr>
        <p:sp>
          <p:nvSpPr>
            <p:cNvPr id="4" name="Arrow: Chevron 3">
              <a:extLst>
                <a:ext uri="{FF2B5EF4-FFF2-40B4-BE49-F238E27FC236}">
                  <a16:creationId xmlns:a16="http://schemas.microsoft.com/office/drawing/2014/main" id="{84273CD2-A1D1-7E30-DA34-1298EE794198}"/>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id="{2F6BBAD1-A5A1-08F9-8AD4-29092B915AC7}"/>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Rectangle 5">
            <a:extLst>
              <a:ext uri="{FF2B5EF4-FFF2-40B4-BE49-F238E27FC236}">
                <a16:creationId xmlns:a16="http://schemas.microsoft.com/office/drawing/2014/main" id="{83CDD9A7-2C59-D06F-D58A-6B7DF4ABEF4A}"/>
              </a:ext>
            </a:extLst>
          </p:cNvPr>
          <p:cNvSpPr/>
          <p:nvPr/>
        </p:nvSpPr>
        <p:spPr>
          <a:xfrm>
            <a:off x="2870454" y="3144087"/>
            <a:ext cx="6451092" cy="805181"/>
          </a:xfrm>
          <a:prstGeom prst="rect">
            <a:avLst/>
          </a:prstGeom>
          <a:solidFill>
            <a:srgbClr val="A0191D"/>
          </a:solidFill>
          <a:ln>
            <a:solidFill>
              <a:srgbClr val="A019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0" marR="7620" indent="-6350">
              <a:lnSpc>
                <a:spcPct val="102000"/>
              </a:lnSpc>
              <a:spcBef>
                <a:spcPts val="0"/>
              </a:spcBef>
              <a:spcAft>
                <a:spcPts val="1605"/>
              </a:spcAft>
            </a:pPr>
            <a:r>
              <a:rPr lang="en-US" sz="1600" b="1" dirty="0">
                <a:solidFill>
                  <a:schemeClr val="bg1"/>
                </a:solidFill>
                <a:effectLst/>
                <a:latin typeface="Calibri" panose="020F0502020204030204" pitchFamily="34" charset="0"/>
                <a:ea typeface="Calibri" panose="020F0502020204030204" pitchFamily="34" charset="0"/>
              </a:rPr>
              <a:t>Election officials must be careful not to consider the address listed on a photo ID when determining whether the photo ID meets all requirements</a:t>
            </a:r>
          </a:p>
        </p:txBody>
      </p:sp>
      <p:grpSp>
        <p:nvGrpSpPr>
          <p:cNvPr id="7" name="Group 6">
            <a:extLst>
              <a:ext uri="{FF2B5EF4-FFF2-40B4-BE49-F238E27FC236}">
                <a16:creationId xmlns:a16="http://schemas.microsoft.com/office/drawing/2014/main" id="{4D0F00FD-6C10-4C6F-D640-014B1A7F6574}"/>
              </a:ext>
            </a:extLst>
          </p:cNvPr>
          <p:cNvGrpSpPr/>
          <p:nvPr/>
        </p:nvGrpSpPr>
        <p:grpSpPr>
          <a:xfrm>
            <a:off x="2693763" y="5836836"/>
            <a:ext cx="6839616" cy="370352"/>
            <a:chOff x="2693763" y="5836836"/>
            <a:chExt cx="6839616" cy="370352"/>
          </a:xfrm>
        </p:grpSpPr>
        <p:sp>
          <p:nvSpPr>
            <p:cNvPr id="8" name="Rectangle 56">
              <a:extLst>
                <a:ext uri="{FF2B5EF4-FFF2-40B4-BE49-F238E27FC236}">
                  <a16:creationId xmlns:a16="http://schemas.microsoft.com/office/drawing/2014/main" id="{461D1004-D019-34CB-A1A8-2AC11EF48672}"/>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 name="Text Box 58">
              <a:extLst>
                <a:ext uri="{FF2B5EF4-FFF2-40B4-BE49-F238E27FC236}">
                  <a16:creationId xmlns:a16="http://schemas.microsoft.com/office/drawing/2014/main" id="{3E9BEDCB-8DD4-5F85-3B6D-DC62DF5FDB9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Check-in Station | </a:t>
              </a:r>
              <a:r>
                <a:rPr lang="en-US" altLang="en-US" sz="1000" b="1" kern="0" dirty="0">
                  <a:solidFill>
                    <a:srgbClr val="FFFFFF"/>
                  </a:solidFill>
                  <a:latin typeface="Century Gothic" panose="020B0502020202020204" pitchFamily="34" charset="0"/>
                </a:rPr>
                <a:t>15</a:t>
              </a: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6" name="TextBox 15">
              <a:extLst>
                <a:ext uri="{FF2B5EF4-FFF2-40B4-BE49-F238E27FC236}">
                  <a16:creationId xmlns:a16="http://schemas.microsoft.com/office/drawing/2014/main" id="{9DD20CA8-B6E4-A2A3-9A69-C69020B0A22E}"/>
                </a:ext>
              </a:extLst>
            </p:cNvPr>
            <p:cNvSpPr txBox="1"/>
            <p:nvPr/>
          </p:nvSpPr>
          <p:spPr>
            <a:xfrm>
              <a:off x="2693763" y="5836836"/>
              <a:ext cx="2840404" cy="246221"/>
            </a:xfrm>
            <a:prstGeom prst="rect">
              <a:avLst/>
            </a:prstGeom>
            <a:noFill/>
          </p:spPr>
          <p:txBody>
            <a:bodyPr wrap="square" rtlCol="0">
              <a:spAutoFit/>
            </a:bodyPr>
            <a:lstStyle/>
            <a:p>
              <a:r>
                <a:rPr lang="en-US" sz="1000" b="1" dirty="0">
                  <a:solidFill>
                    <a:schemeClr val="bg1"/>
                  </a:solidFill>
                  <a:latin typeface="Century Gothic" panose="020B0502020202020204" pitchFamily="34" charset="0"/>
                </a:rPr>
                <a:t>Step 2:  Photo ID Review</a:t>
              </a:r>
            </a:p>
          </p:txBody>
        </p:sp>
      </p:grpSp>
    </p:spTree>
    <p:custDataLst>
      <p:tags r:id="rId1"/>
    </p:custDataLst>
    <p:extLst>
      <p:ext uri="{BB962C8B-B14F-4D97-AF65-F5344CB8AC3E}">
        <p14:creationId xmlns:p14="http://schemas.microsoft.com/office/powerpoint/2010/main" val="3411198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7FA2B4-DE36-858B-092A-C240CCDE1EB2}"/>
              </a:ext>
            </a:extLst>
          </p:cNvPr>
          <p:cNvPicPr>
            <a:picLocks noChangeAspect="1"/>
          </p:cNvPicPr>
          <p:nvPr/>
        </p:nvPicPr>
        <p:blipFill>
          <a:blip r:embed="rId3"/>
          <a:stretch>
            <a:fillRect/>
          </a:stretch>
        </p:blipFill>
        <p:spPr>
          <a:xfrm>
            <a:off x="1643797" y="4292654"/>
            <a:ext cx="6806184" cy="672084"/>
          </a:xfrm>
          <a:prstGeom prst="rect">
            <a:avLst/>
          </a:prstGeom>
        </p:spPr>
      </p:pic>
      <p:sp>
        <p:nvSpPr>
          <p:cNvPr id="6" name="TextBox 5">
            <a:extLst>
              <a:ext uri="{FF2B5EF4-FFF2-40B4-BE49-F238E27FC236}">
                <a16:creationId xmlns:a16="http://schemas.microsoft.com/office/drawing/2014/main" id="{E4985FA2-9049-BB38-6C20-EB449564FE47}"/>
              </a:ext>
            </a:extLst>
          </p:cNvPr>
          <p:cNvSpPr txBox="1"/>
          <p:nvPr/>
        </p:nvSpPr>
        <p:spPr>
          <a:xfrm>
            <a:off x="2803070" y="562428"/>
            <a:ext cx="664935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33962"/>
                </a:solidFill>
              </a:rPr>
              <a:t>If the official finds that the photograph on the photo ID does not bear a reasonable resemblance to the person presenting to vote, or the name of the ID is not the same as or substantially equivalent to the name on the voter record, then the official must tell the voter the reasons the election official made that determination and invite the person to provide any other acceptable photo ID they may have.</a:t>
            </a:r>
            <a:endParaRPr lang="en-US" dirty="0">
              <a:solidFill>
                <a:srgbClr val="233962"/>
              </a:solidFill>
              <a:ea typeface="Calibri"/>
              <a:cs typeface="Calibri"/>
            </a:endParaRPr>
          </a:p>
          <a:p>
            <a:endParaRPr lang="en-US" dirty="0">
              <a:solidFill>
                <a:srgbClr val="233962"/>
              </a:solidFill>
              <a:ea typeface="Calibri"/>
              <a:cs typeface="Calibri"/>
            </a:endParaRPr>
          </a:p>
          <a:p>
            <a:r>
              <a:rPr lang="en-US" dirty="0">
                <a:solidFill>
                  <a:srgbClr val="233962"/>
                </a:solidFill>
              </a:rPr>
              <a:t>If the voter does not offer another type of acceptable photo ID, the check-in official</a:t>
            </a:r>
            <a:r>
              <a:rPr lang="en-US" dirty="0">
                <a:solidFill>
                  <a:srgbClr val="233962"/>
                </a:solidFill>
                <a:latin typeface="Calibri"/>
                <a:ea typeface="Segoe UI"/>
                <a:cs typeface="Segoe UI"/>
              </a:rPr>
              <a:t> must enter a challenge by completing the </a:t>
            </a:r>
            <a:r>
              <a:rPr lang="en-US" b="1" dirty="0">
                <a:solidFill>
                  <a:srgbClr val="233962"/>
                </a:solidFill>
                <a:latin typeface="Calibri"/>
                <a:ea typeface="Segoe UI"/>
                <a:cs typeface="Segoe UI"/>
              </a:rPr>
              <a:t>Help Station Referral Form</a:t>
            </a:r>
            <a:r>
              <a:rPr lang="en-US" dirty="0">
                <a:solidFill>
                  <a:srgbClr val="233962"/>
                </a:solidFill>
                <a:latin typeface="Calibri"/>
                <a:ea typeface="Segoe UI"/>
                <a:cs typeface="Segoe UI"/>
              </a:rPr>
              <a:t>. The voter should then be referred to the Help Station for the judges to conduct a challenge hearing.</a:t>
            </a:r>
            <a:endParaRPr lang="en-US" dirty="0">
              <a:solidFill>
                <a:srgbClr val="233962"/>
              </a:solidFill>
              <a:latin typeface="Calibri"/>
            </a:endParaRPr>
          </a:p>
        </p:txBody>
      </p:sp>
      <p:grpSp>
        <p:nvGrpSpPr>
          <p:cNvPr id="2" name="Group 1">
            <a:extLst>
              <a:ext uri="{FF2B5EF4-FFF2-40B4-BE49-F238E27FC236}">
                <a16:creationId xmlns:a16="http://schemas.microsoft.com/office/drawing/2014/main" id="{BA6C152E-7DFE-BCBF-547A-023AAF55EADC}"/>
              </a:ext>
            </a:extLst>
          </p:cNvPr>
          <p:cNvGrpSpPr/>
          <p:nvPr/>
        </p:nvGrpSpPr>
        <p:grpSpPr>
          <a:xfrm>
            <a:off x="2693763" y="5836836"/>
            <a:ext cx="6839616" cy="370352"/>
            <a:chOff x="2693763" y="5836836"/>
            <a:chExt cx="6839616" cy="370352"/>
          </a:xfrm>
        </p:grpSpPr>
        <p:sp>
          <p:nvSpPr>
            <p:cNvPr id="3" name="Rectangle 56">
              <a:extLst>
                <a:ext uri="{FF2B5EF4-FFF2-40B4-BE49-F238E27FC236}">
                  <a16:creationId xmlns:a16="http://schemas.microsoft.com/office/drawing/2014/main" id="{FB8E7104-0290-EEBB-0AEB-D7D3A6E5EB41}"/>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 name="Text Box 58">
              <a:extLst>
                <a:ext uri="{FF2B5EF4-FFF2-40B4-BE49-F238E27FC236}">
                  <a16:creationId xmlns:a16="http://schemas.microsoft.com/office/drawing/2014/main" id="{B19F19E7-22E2-A0E9-5D14-22B3AA0FBAE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Check-in Station | </a:t>
              </a:r>
              <a:r>
                <a:rPr lang="en-US" altLang="en-US" sz="1000" b="1" kern="0" dirty="0">
                  <a:solidFill>
                    <a:srgbClr val="FFFFFF"/>
                  </a:solidFill>
                  <a:latin typeface="Century Gothic" panose="020B0502020202020204" pitchFamily="34" charset="0"/>
                </a:rPr>
                <a:t>16</a:t>
              </a: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 name="TextBox 6">
              <a:extLst>
                <a:ext uri="{FF2B5EF4-FFF2-40B4-BE49-F238E27FC236}">
                  <a16:creationId xmlns:a16="http://schemas.microsoft.com/office/drawing/2014/main" id="{F998DD76-EADE-C0CE-C449-8EEE1E9D727E}"/>
                </a:ext>
              </a:extLst>
            </p:cNvPr>
            <p:cNvSpPr txBox="1"/>
            <p:nvPr/>
          </p:nvSpPr>
          <p:spPr>
            <a:xfrm>
              <a:off x="2693763" y="5836836"/>
              <a:ext cx="2840404" cy="246221"/>
            </a:xfrm>
            <a:prstGeom prst="rect">
              <a:avLst/>
            </a:prstGeom>
            <a:noFill/>
          </p:spPr>
          <p:txBody>
            <a:bodyPr wrap="square" rtlCol="0">
              <a:spAutoFit/>
            </a:bodyPr>
            <a:lstStyle/>
            <a:p>
              <a:r>
                <a:rPr lang="en-US" sz="1000" b="1" dirty="0">
                  <a:solidFill>
                    <a:schemeClr val="bg1"/>
                  </a:solidFill>
                  <a:latin typeface="Century Gothic" panose="020B0502020202020204" pitchFamily="34" charset="0"/>
                </a:rPr>
                <a:t>Step 2:  Photo ID Review</a:t>
              </a:r>
            </a:p>
          </p:txBody>
        </p:sp>
      </p:grpSp>
    </p:spTree>
    <p:custDataLst>
      <p:tags r:id="rId1"/>
    </p:custDataLst>
    <p:extLst>
      <p:ext uri="{BB962C8B-B14F-4D97-AF65-F5344CB8AC3E}">
        <p14:creationId xmlns:p14="http://schemas.microsoft.com/office/powerpoint/2010/main" val="3225179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Step 3: Address Review</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400513" y="2874666"/>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2867036"/>
            <a:ext cx="55048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Ask the voter to state their residential address</a:t>
            </a:r>
          </a:p>
        </p:txBody>
      </p:sp>
    </p:spTree>
    <p:custDataLst>
      <p:tags r:id="rId1"/>
    </p:custDataLst>
    <p:extLst>
      <p:ext uri="{BB962C8B-B14F-4D97-AF65-F5344CB8AC3E}">
        <p14:creationId xmlns:p14="http://schemas.microsoft.com/office/powerpoint/2010/main" val="222239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1">
            <a:extLst>
              <a:ext uri="{FF2B5EF4-FFF2-40B4-BE49-F238E27FC236}">
                <a16:creationId xmlns:a16="http://schemas.microsoft.com/office/drawing/2014/main" id="{3BF624F3-40DB-42D5-9A14-60AF162BFBA2}"/>
              </a:ext>
            </a:extLst>
          </p:cNvPr>
          <p:cNvSpPr>
            <a:spLocks noChangeArrowheads="1"/>
          </p:cNvSpPr>
          <p:nvPr/>
        </p:nvSpPr>
        <p:spPr bwMode="auto">
          <a:xfrm>
            <a:off x="4465279" y="639883"/>
            <a:ext cx="3657600" cy="578450"/>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Ask the voter to state their residential address</a:t>
            </a:r>
            <a:endParaRPr kumimoji="0" lang="en-US" altLang="en-US" sz="2400" b="0"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8" name="Text Box 7">
            <a:extLst>
              <a:ext uri="{FF2B5EF4-FFF2-40B4-BE49-F238E27FC236}">
                <a16:creationId xmlns:a16="http://schemas.microsoft.com/office/drawing/2014/main" id="{E04F60A2-027F-4DAA-AAA9-561A6F0793A6}"/>
              </a:ext>
            </a:extLst>
          </p:cNvPr>
          <p:cNvSpPr txBox="1">
            <a:spLocks noChangeArrowheads="1"/>
          </p:cNvSpPr>
          <p:nvPr/>
        </p:nvSpPr>
        <p:spPr bwMode="auto">
          <a:xfrm>
            <a:off x="3121677" y="3324266"/>
            <a:ext cx="6417198" cy="1200487"/>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If a person is unable to clearly state their address because of a disability or face covering, the election official may make reasonable accommodations, including asking the voter to write the address. A voter who is unable to state their address may receive assistance in stating their address or may point to their address on a document including on their photo ID.</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 name="Text Box 7">
            <a:extLst>
              <a:ext uri="{FF2B5EF4-FFF2-40B4-BE49-F238E27FC236}">
                <a16:creationId xmlns:a16="http://schemas.microsoft.com/office/drawing/2014/main" id="{28204A10-A264-47F1-AC2B-F45660BB34B0}"/>
              </a:ext>
            </a:extLst>
          </p:cNvPr>
          <p:cNvSpPr txBox="1">
            <a:spLocks noChangeArrowheads="1"/>
          </p:cNvSpPr>
          <p:nvPr/>
        </p:nvSpPr>
        <p:spPr bwMode="auto">
          <a:xfrm>
            <a:off x="3121677" y="4664216"/>
            <a:ext cx="6417199" cy="120048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In some circumstances, a voter may have difficulty remembering their address. This may occur due to age or disability. Every reasonable opportunity must be given to the voter to assist in identifying the correct address. A voter who, due to a disability, is unable to remember their address may receive assistance in stating their address or may point to their address on a document including on their photo ID.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5" name="Graphic 4" descr="Warning">
            <a:extLst>
              <a:ext uri="{FF2B5EF4-FFF2-40B4-BE49-F238E27FC236}">
                <a16:creationId xmlns:a16="http://schemas.microsoft.com/office/drawing/2014/main" id="{589E1707-E08D-4519-A5A6-8A70E6DB86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2674" y="3804943"/>
            <a:ext cx="387841" cy="387841"/>
          </a:xfrm>
          <a:prstGeom prst="rect">
            <a:avLst/>
          </a:prstGeom>
        </p:spPr>
      </p:pic>
      <p:pic>
        <p:nvPicPr>
          <p:cNvPr id="20" name="Graphic 19" descr="Warning">
            <a:extLst>
              <a:ext uri="{FF2B5EF4-FFF2-40B4-BE49-F238E27FC236}">
                <a16:creationId xmlns:a16="http://schemas.microsoft.com/office/drawing/2014/main" id="{AAF086C1-1815-41C0-8856-CC3FBA98FD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2674" y="5070538"/>
            <a:ext cx="387841" cy="387841"/>
          </a:xfrm>
          <a:prstGeom prst="rect">
            <a:avLst/>
          </a:prstGeom>
        </p:spPr>
      </p:pic>
      <p:grpSp>
        <p:nvGrpSpPr>
          <p:cNvPr id="21" name="Group 20">
            <a:extLst>
              <a:ext uri="{FF2B5EF4-FFF2-40B4-BE49-F238E27FC236}">
                <a16:creationId xmlns:a16="http://schemas.microsoft.com/office/drawing/2014/main" id="{C4FE29BC-CE80-471E-90A5-B988AD8A2BD0}"/>
              </a:ext>
            </a:extLst>
          </p:cNvPr>
          <p:cNvGrpSpPr/>
          <p:nvPr/>
        </p:nvGrpSpPr>
        <p:grpSpPr>
          <a:xfrm>
            <a:off x="3758441" y="740617"/>
            <a:ext cx="609562" cy="360916"/>
            <a:chOff x="3400376" y="1313364"/>
            <a:chExt cx="785731" cy="438003"/>
          </a:xfrm>
        </p:grpSpPr>
        <p:sp>
          <p:nvSpPr>
            <p:cNvPr id="22" name="Arrow: Chevron 21">
              <a:extLst>
                <a:ext uri="{FF2B5EF4-FFF2-40B4-BE49-F238E27FC236}">
                  <a16:creationId xmlns:a16="http://schemas.microsoft.com/office/drawing/2014/main" id="{AC05311D-050D-4317-87C8-C35CCE2C58AF}"/>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Arrow: Chevron 22">
              <a:extLst>
                <a:ext uri="{FF2B5EF4-FFF2-40B4-BE49-F238E27FC236}">
                  <a16:creationId xmlns:a16="http://schemas.microsoft.com/office/drawing/2014/main" id="{18F7F081-AF92-4F6E-87C4-A3C7C8ECC8FA}"/>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 name="Text Box 60">
            <a:extLst>
              <a:ext uri="{FF2B5EF4-FFF2-40B4-BE49-F238E27FC236}">
                <a16:creationId xmlns:a16="http://schemas.microsoft.com/office/drawing/2014/main" id="{9E915A10-40EC-4208-BCF2-20EEDF358E73}"/>
              </a:ext>
            </a:extLst>
          </p:cNvPr>
          <p:cNvSpPr txBox="1">
            <a:spLocks noChangeArrowheads="1"/>
          </p:cNvSpPr>
          <p:nvPr/>
        </p:nvSpPr>
        <p:spPr bwMode="auto">
          <a:xfrm>
            <a:off x="2760513" y="1350068"/>
            <a:ext cx="6706216" cy="1620200"/>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defRPr/>
            </a:pPr>
            <a:r>
              <a:rPr kumimoji="0" lang="en-US" altLang="en-US" sz="1400" b="0" i="0" u="none" strike="noStrike" kern="0" cap="none" spc="0" normalizeH="0" baseline="0" noProof="0" dirty="0">
                <a:ln>
                  <a:noFill/>
                </a:ln>
                <a:solidFill>
                  <a:srgbClr val="233962"/>
                </a:solidFill>
                <a:effectLst/>
                <a:uLnTx/>
                <a:uFillTx/>
                <a:latin typeface="Calibri" panose="020F0502020204030204"/>
                <a:ea typeface="+mn-ea"/>
                <a:cs typeface="+mn-cs"/>
              </a:rPr>
              <a:t>A voter must state aloud their legal voting residence, so the election official can hear it. If the voter is difficult to hear, the official may ask the voter to repeat the address more slowly or loudly, or to spell any portion of the </a:t>
            </a:r>
            <a:r>
              <a:rPr lang="en-US" altLang="en-US" sz="1400" kern="0" dirty="0">
                <a:solidFill>
                  <a:srgbClr val="233962"/>
                </a:solidFill>
              </a:rPr>
              <a:t>address. The stated address must be used to ensure that the election official has identified the correct voter in the voter list.</a:t>
            </a:r>
            <a:endParaRPr kumimoji="0" lang="en-US" altLang="en-US" sz="1400" b="0" i="0" u="none" strike="noStrike" kern="0" cap="none" spc="0" normalizeH="0" baseline="0" noProof="0" dirty="0">
              <a:ln>
                <a:noFill/>
              </a:ln>
              <a:solidFill>
                <a:srgbClr val="233962"/>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dirty="0">
              <a:ln>
                <a:noFill/>
              </a:ln>
              <a:solidFill>
                <a:srgbClr val="233962"/>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233962"/>
                </a:solidFill>
                <a:effectLst/>
                <a:uLnTx/>
                <a:uFillTx/>
                <a:latin typeface="Calibri" panose="020F0502020204030204"/>
                <a:ea typeface="+mn-ea"/>
                <a:cs typeface="+mn-cs"/>
              </a:rPr>
              <a:t>A voter’s voting residence is the address where the voter has resided for at least 30 days as of the date of the election.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400" kern="0" dirty="0">
              <a:solidFill>
                <a:srgbClr val="233962"/>
              </a:solidFill>
              <a:latin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dirty="0">
              <a:ln>
                <a:noFill/>
              </a:ln>
              <a:solidFill>
                <a:srgbClr val="233962"/>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D4A463EC-51CB-1C2B-E0F7-5B3B710D2577}"/>
              </a:ext>
            </a:extLst>
          </p:cNvPr>
          <p:cNvGrpSpPr/>
          <p:nvPr/>
        </p:nvGrpSpPr>
        <p:grpSpPr>
          <a:xfrm>
            <a:off x="2682773" y="5839944"/>
            <a:ext cx="6850606" cy="367244"/>
            <a:chOff x="2682773" y="5839944"/>
            <a:chExt cx="6850606" cy="367244"/>
          </a:xfrm>
        </p:grpSpPr>
        <p:sp>
          <p:nvSpPr>
            <p:cNvPr id="3" name="Rectangle 56">
              <a:extLst>
                <a:ext uri="{FF2B5EF4-FFF2-40B4-BE49-F238E27FC236}">
                  <a16:creationId xmlns:a16="http://schemas.microsoft.com/office/drawing/2014/main" id="{29405F70-78AC-2B1D-9542-A35BADDCB525}"/>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 name="Text Box 58">
              <a:extLst>
                <a:ext uri="{FF2B5EF4-FFF2-40B4-BE49-F238E27FC236}">
                  <a16:creationId xmlns:a16="http://schemas.microsoft.com/office/drawing/2014/main" id="{CD683EC5-755B-A564-916C-F193AFA3142B}"/>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Check-in Station | </a:t>
              </a:r>
              <a:r>
                <a:rPr lang="en-US" altLang="en-US" sz="1000" b="1" kern="0" dirty="0">
                  <a:solidFill>
                    <a:srgbClr val="FFFFFF"/>
                  </a:solidFill>
                  <a:latin typeface="Century Gothic" panose="020B0502020202020204" pitchFamily="34" charset="0"/>
                </a:rPr>
                <a:t>18</a:t>
              </a:r>
              <a:endPar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841A5E08-1AA8-A09B-A41E-E7E1DCEF1B5A}"/>
                </a:ext>
              </a:extLst>
            </p:cNvPr>
            <p:cNvSpPr txBox="1"/>
            <p:nvPr/>
          </p:nvSpPr>
          <p:spPr>
            <a:xfrm>
              <a:off x="2682773" y="5839944"/>
              <a:ext cx="4556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 3: Address Review</a:t>
              </a:r>
            </a:p>
          </p:txBody>
        </p:sp>
      </p:grpSp>
    </p:spTree>
    <p:custDataLst>
      <p:tags r:id="rId1"/>
    </p:custDataLst>
    <p:extLst>
      <p:ext uri="{BB962C8B-B14F-4D97-AF65-F5344CB8AC3E}">
        <p14:creationId xmlns:p14="http://schemas.microsoft.com/office/powerpoint/2010/main" val="448158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7">
            <a:extLst>
              <a:ext uri="{FF2B5EF4-FFF2-40B4-BE49-F238E27FC236}">
                <a16:creationId xmlns:a16="http://schemas.microsoft.com/office/drawing/2014/main" id="{E04F60A2-027F-4DAA-AAA9-561A6F0793A6}"/>
              </a:ext>
            </a:extLst>
          </p:cNvPr>
          <p:cNvSpPr txBox="1">
            <a:spLocks noChangeArrowheads="1"/>
          </p:cNvSpPr>
          <p:nvPr/>
        </p:nvSpPr>
        <p:spPr bwMode="auto">
          <a:xfrm>
            <a:off x="3121677" y="2203409"/>
            <a:ext cx="6417198" cy="2713068"/>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If the address on record is different than the stated address: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233962"/>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Confirm that you located the correct voter record, according to the voter’s name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If you have the correct voter record, ask voter if they have moved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If voter indicates they have moved, ask voter for their previous address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If the previous address matches the address in the voter’s record, ask the voter for the date of the move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If the date of the move is less than 30 days before election day, the voter is eligible to vote a ballot based on the previous address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If the date of the move is 30 or more days before election day, follow the Unreported Move procedures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5" name="Graphic 4" descr="Warning">
            <a:extLst>
              <a:ext uri="{FF2B5EF4-FFF2-40B4-BE49-F238E27FC236}">
                <a16:creationId xmlns:a16="http://schemas.microsoft.com/office/drawing/2014/main" id="{589E1707-E08D-4519-A5A6-8A70E6DB86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3836" y="3200889"/>
            <a:ext cx="387841" cy="387841"/>
          </a:xfrm>
          <a:prstGeom prst="rect">
            <a:avLst/>
          </a:prstGeom>
        </p:spPr>
      </p:pic>
      <p:sp>
        <p:nvSpPr>
          <p:cNvPr id="25" name="Text Box 7">
            <a:extLst>
              <a:ext uri="{FF2B5EF4-FFF2-40B4-BE49-F238E27FC236}">
                <a16:creationId xmlns:a16="http://schemas.microsoft.com/office/drawing/2014/main" id="{92D198B5-0E27-4526-80B7-72A7F83C7897}"/>
              </a:ext>
            </a:extLst>
          </p:cNvPr>
          <p:cNvSpPr txBox="1">
            <a:spLocks noChangeArrowheads="1"/>
          </p:cNvSpPr>
          <p:nvPr/>
        </p:nvSpPr>
        <p:spPr bwMode="auto">
          <a:xfrm>
            <a:off x="3121677" y="1161011"/>
            <a:ext cx="6417199" cy="93107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The voter may be able but unwilling to state their address. The official will explain that the law requires voters to state their address aloud. If the voter continues to refuse, the official will arrange for the voter to speak with an election judge.</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6" name="Graphic 25" descr="Warning">
            <a:extLst>
              <a:ext uri="{FF2B5EF4-FFF2-40B4-BE49-F238E27FC236}">
                <a16:creationId xmlns:a16="http://schemas.microsoft.com/office/drawing/2014/main" id="{023A841A-FF18-4DED-9478-1826C4FA90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9925" y="1351750"/>
            <a:ext cx="387841" cy="387841"/>
          </a:xfrm>
          <a:prstGeom prst="rect">
            <a:avLst/>
          </a:prstGeom>
        </p:spPr>
      </p:pic>
      <p:sp>
        <p:nvSpPr>
          <p:cNvPr id="2" name="Rectangle 1">
            <a:extLst>
              <a:ext uri="{FF2B5EF4-FFF2-40B4-BE49-F238E27FC236}">
                <a16:creationId xmlns:a16="http://schemas.microsoft.com/office/drawing/2014/main" id="{D32A21A5-AFE0-E753-08AD-C5EA14EEA64E}"/>
              </a:ext>
            </a:extLst>
          </p:cNvPr>
          <p:cNvSpPr/>
          <p:nvPr/>
        </p:nvSpPr>
        <p:spPr>
          <a:xfrm>
            <a:off x="3365802" y="4993413"/>
            <a:ext cx="5495637" cy="703576"/>
          </a:xfrm>
          <a:prstGeom prst="rect">
            <a:avLst/>
          </a:prstGeom>
          <a:solidFill>
            <a:srgbClr val="A0191D"/>
          </a:solidFill>
          <a:ln>
            <a:solidFill>
              <a:srgbClr val="A019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Remember: the voter’s residential address does not have to match the address on their photo ID.</a:t>
            </a:r>
          </a:p>
        </p:txBody>
      </p:sp>
      <p:grpSp>
        <p:nvGrpSpPr>
          <p:cNvPr id="3" name="Group 2">
            <a:extLst>
              <a:ext uri="{FF2B5EF4-FFF2-40B4-BE49-F238E27FC236}">
                <a16:creationId xmlns:a16="http://schemas.microsoft.com/office/drawing/2014/main" id="{7BCF86C6-5699-BEA6-5D2E-BC11F75C31DD}"/>
              </a:ext>
            </a:extLst>
          </p:cNvPr>
          <p:cNvGrpSpPr/>
          <p:nvPr/>
        </p:nvGrpSpPr>
        <p:grpSpPr>
          <a:xfrm>
            <a:off x="2682773" y="5839944"/>
            <a:ext cx="6850606" cy="367244"/>
            <a:chOff x="2682773" y="5839944"/>
            <a:chExt cx="6850606" cy="367244"/>
          </a:xfrm>
        </p:grpSpPr>
        <p:sp>
          <p:nvSpPr>
            <p:cNvPr id="4" name="Rectangle 56">
              <a:extLst>
                <a:ext uri="{FF2B5EF4-FFF2-40B4-BE49-F238E27FC236}">
                  <a16:creationId xmlns:a16="http://schemas.microsoft.com/office/drawing/2014/main" id="{C45C472E-EEEE-24C5-E373-6C267EEB5D30}"/>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 name="Text Box 58">
              <a:extLst>
                <a:ext uri="{FF2B5EF4-FFF2-40B4-BE49-F238E27FC236}">
                  <a16:creationId xmlns:a16="http://schemas.microsoft.com/office/drawing/2014/main" id="{CF955750-9F30-AFFE-1569-714E955AA64A}"/>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Check-in Station | </a:t>
              </a:r>
              <a:r>
                <a:rPr lang="en-US" altLang="en-US" sz="1000" b="1" kern="0" dirty="0">
                  <a:solidFill>
                    <a:srgbClr val="FFFFFF"/>
                  </a:solidFill>
                  <a:latin typeface="Century Gothic" panose="020B0502020202020204" pitchFamily="34" charset="0"/>
                </a:rPr>
                <a:t>19</a:t>
              </a:r>
              <a:endPar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251757DF-0A4B-9CE2-9908-DD0DDDDAD57C}"/>
                </a:ext>
              </a:extLst>
            </p:cNvPr>
            <p:cNvSpPr txBox="1"/>
            <p:nvPr/>
          </p:nvSpPr>
          <p:spPr>
            <a:xfrm>
              <a:off x="2682773" y="5839944"/>
              <a:ext cx="4556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 3: Address Review</a:t>
              </a:r>
            </a:p>
          </p:txBody>
        </p:sp>
      </p:grpSp>
    </p:spTree>
    <p:custDataLst>
      <p:tags r:id="rId1"/>
    </p:custDataLst>
    <p:extLst>
      <p:ext uri="{BB962C8B-B14F-4D97-AF65-F5344CB8AC3E}">
        <p14:creationId xmlns:p14="http://schemas.microsoft.com/office/powerpoint/2010/main" val="949072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Step 4: Voter Status Review</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400513" y="2874666"/>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2867036"/>
            <a:ext cx="48112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Determine the voter’s status</a:t>
            </a:r>
          </a:p>
        </p:txBody>
      </p:sp>
    </p:spTree>
    <p:custDataLst>
      <p:tags r:id="rId1"/>
    </p:custDataLst>
    <p:extLst>
      <p:ext uri="{BB962C8B-B14F-4D97-AF65-F5344CB8AC3E}">
        <p14:creationId xmlns:p14="http://schemas.microsoft.com/office/powerpoint/2010/main" val="1445163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0">
            <a:extLst>
              <a:ext uri="{FF2B5EF4-FFF2-40B4-BE49-F238E27FC236}">
                <a16:creationId xmlns:a16="http://schemas.microsoft.com/office/drawing/2014/main" id="{A9EBE1F3-494A-4876-A206-95FD41B32465}"/>
              </a:ext>
            </a:extLst>
          </p:cNvPr>
          <p:cNvSpPr txBox="1">
            <a:spLocks noChangeArrowheads="1"/>
          </p:cNvSpPr>
          <p:nvPr/>
        </p:nvSpPr>
        <p:spPr bwMode="auto">
          <a:xfrm>
            <a:off x="2751270" y="1062440"/>
            <a:ext cx="6706216" cy="70167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233962"/>
                </a:solidFill>
                <a:effectLst/>
                <a:uLnTx/>
                <a:uFillTx/>
                <a:latin typeface="Calibri" panose="020F0502020204030204"/>
                <a:ea typeface="+mn-ea"/>
                <a:cs typeface="+mn-cs"/>
              </a:rPr>
              <a:t>The election official must check the voter’s record to determine if there are voter status issues that require the voter to provide additional information or documentation before a regular ballot can be issued to the voter.</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Rectangle 61">
            <a:extLst>
              <a:ext uri="{FF2B5EF4-FFF2-40B4-BE49-F238E27FC236}">
                <a16:creationId xmlns:a16="http://schemas.microsoft.com/office/drawing/2014/main" id="{CE0C1242-10EA-416A-9611-945690B0DD34}"/>
              </a:ext>
            </a:extLst>
          </p:cNvPr>
          <p:cNvSpPr>
            <a:spLocks noChangeArrowheads="1"/>
          </p:cNvSpPr>
          <p:nvPr/>
        </p:nvSpPr>
        <p:spPr bwMode="auto">
          <a:xfrm>
            <a:off x="4294399" y="471102"/>
            <a:ext cx="3657600" cy="398396"/>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Determine the voter’s status</a:t>
            </a:r>
            <a:endParaRPr kumimoji="0" lang="en-US" altLang="en-US" sz="2400" b="0"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0" name="Text Box 2">
            <a:extLst>
              <a:ext uri="{FF2B5EF4-FFF2-40B4-BE49-F238E27FC236}">
                <a16:creationId xmlns:a16="http://schemas.microsoft.com/office/drawing/2014/main" id="{118C0AFA-2B38-4D0E-A987-9A9F27CC6DB9}"/>
              </a:ext>
            </a:extLst>
          </p:cNvPr>
          <p:cNvSpPr txBox="1">
            <a:spLocks noChangeArrowheads="1"/>
          </p:cNvSpPr>
          <p:nvPr/>
        </p:nvSpPr>
        <p:spPr bwMode="auto">
          <a:xfrm>
            <a:off x="12316626" y="2433889"/>
            <a:ext cx="730250" cy="109537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4">
            <a:extLst>
              <a:ext uri="{FF2B5EF4-FFF2-40B4-BE49-F238E27FC236}">
                <a16:creationId xmlns:a16="http://schemas.microsoft.com/office/drawing/2014/main" id="{F87D97F8-0059-4DAF-A6D9-9289AE064611}"/>
              </a:ext>
            </a:extLst>
          </p:cNvPr>
          <p:cNvSpPr>
            <a:spLocks noChangeArrowheads="1"/>
          </p:cNvSpPr>
          <p:nvPr/>
        </p:nvSpPr>
        <p:spPr bwMode="auto">
          <a:xfrm>
            <a:off x="2749767" y="2906567"/>
            <a:ext cx="6746865" cy="498487"/>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The voter is registered to vote in the county, but the county board of elections is unsure of their correct physical or mailing address.</a:t>
            </a:r>
          </a:p>
        </p:txBody>
      </p:sp>
      <p:sp>
        <p:nvSpPr>
          <p:cNvPr id="17" name="TextBox 16">
            <a:extLst>
              <a:ext uri="{FF2B5EF4-FFF2-40B4-BE49-F238E27FC236}">
                <a16:creationId xmlns:a16="http://schemas.microsoft.com/office/drawing/2014/main" id="{DF4DDE68-5510-43F7-B62A-403355882B21}"/>
              </a:ext>
            </a:extLst>
          </p:cNvPr>
          <p:cNvSpPr txBox="1"/>
          <p:nvPr/>
        </p:nvSpPr>
        <p:spPr>
          <a:xfrm>
            <a:off x="2650639" y="4389344"/>
            <a:ext cx="7302985"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3962"/>
                </a:solidFill>
                <a:effectLst/>
                <a:uLnTx/>
                <a:uFillTx/>
                <a:latin typeface="Calibri" panose="020F0502020204030204"/>
                <a:ea typeface="+mn-ea"/>
                <a:cs typeface="+mn-cs"/>
              </a:rPr>
              <a:t>Voters who are part of the Registration Repair Project will be flagged with this status and must vote provisionally</a:t>
            </a:r>
          </a:p>
        </p:txBody>
      </p:sp>
      <p:sp>
        <p:nvSpPr>
          <p:cNvPr id="12" name="Rectangle 3">
            <a:extLst>
              <a:ext uri="{FF2B5EF4-FFF2-40B4-BE49-F238E27FC236}">
                <a16:creationId xmlns:a16="http://schemas.microsoft.com/office/drawing/2014/main" id="{A909AC8C-EBAB-4422-BA6F-F2339472BA5D}"/>
              </a:ext>
            </a:extLst>
          </p:cNvPr>
          <p:cNvSpPr>
            <a:spLocks noChangeArrowheads="1"/>
          </p:cNvSpPr>
          <p:nvPr/>
        </p:nvSpPr>
        <p:spPr bwMode="auto">
          <a:xfrm>
            <a:off x="2748265" y="2079269"/>
            <a:ext cx="6749868" cy="356326"/>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The voter is registered to vote in the county and there are no known address issues.</a:t>
            </a: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2">
            <a:extLst>
              <a:ext uri="{FF2B5EF4-FFF2-40B4-BE49-F238E27FC236}">
                <a16:creationId xmlns:a16="http://schemas.microsoft.com/office/drawing/2014/main" id="{762BC3B2-B5C0-41A8-B5B6-94F1324E775F}"/>
              </a:ext>
            </a:extLst>
          </p:cNvPr>
          <p:cNvSpPr>
            <a:spLocks noChangeArrowheads="1"/>
          </p:cNvSpPr>
          <p:nvPr/>
        </p:nvSpPr>
        <p:spPr bwMode="auto">
          <a:xfrm>
            <a:off x="2747554" y="1822403"/>
            <a:ext cx="1275127" cy="260059"/>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Active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Rectangle 2">
            <a:extLst>
              <a:ext uri="{FF2B5EF4-FFF2-40B4-BE49-F238E27FC236}">
                <a16:creationId xmlns:a16="http://schemas.microsoft.com/office/drawing/2014/main" id="{7B7E6C6C-9C79-4216-8B30-D0371773272B}"/>
              </a:ext>
            </a:extLst>
          </p:cNvPr>
          <p:cNvSpPr>
            <a:spLocks noChangeArrowheads="1"/>
          </p:cNvSpPr>
          <p:nvPr/>
        </p:nvSpPr>
        <p:spPr bwMode="auto">
          <a:xfrm>
            <a:off x="2738215" y="2653152"/>
            <a:ext cx="1275127" cy="260059"/>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Inactive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0" name="Group 19">
            <a:extLst>
              <a:ext uri="{FF2B5EF4-FFF2-40B4-BE49-F238E27FC236}">
                <a16:creationId xmlns:a16="http://schemas.microsoft.com/office/drawing/2014/main" id="{31DE2F8C-8709-4BDF-8F93-AA2F0D3A36E5}"/>
              </a:ext>
            </a:extLst>
          </p:cNvPr>
          <p:cNvGrpSpPr/>
          <p:nvPr/>
        </p:nvGrpSpPr>
        <p:grpSpPr>
          <a:xfrm>
            <a:off x="3615071" y="494064"/>
            <a:ext cx="609562" cy="360916"/>
            <a:chOff x="3400376" y="1313364"/>
            <a:chExt cx="785731" cy="438003"/>
          </a:xfrm>
        </p:grpSpPr>
        <p:sp>
          <p:nvSpPr>
            <p:cNvPr id="21" name="Arrow: Chevron 20">
              <a:extLst>
                <a:ext uri="{FF2B5EF4-FFF2-40B4-BE49-F238E27FC236}">
                  <a16:creationId xmlns:a16="http://schemas.microsoft.com/office/drawing/2014/main" id="{E077680C-A732-4908-941F-FE1F90608E94}"/>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row: Chevron 21">
              <a:extLst>
                <a:ext uri="{FF2B5EF4-FFF2-40B4-BE49-F238E27FC236}">
                  <a16:creationId xmlns:a16="http://schemas.microsoft.com/office/drawing/2014/main" id="{3F3303F5-51D8-454D-90C3-99CD10AAAB7B}"/>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8FC985E0-36B4-30E5-3DB6-74D4F686F392}"/>
              </a:ext>
            </a:extLst>
          </p:cNvPr>
          <p:cNvGrpSpPr/>
          <p:nvPr/>
        </p:nvGrpSpPr>
        <p:grpSpPr>
          <a:xfrm>
            <a:off x="2658621" y="5839944"/>
            <a:ext cx="6838012" cy="367244"/>
            <a:chOff x="2682773" y="5839944"/>
            <a:chExt cx="6850606" cy="367244"/>
          </a:xfrm>
        </p:grpSpPr>
        <p:sp>
          <p:nvSpPr>
            <p:cNvPr id="3" name="Rectangle 56">
              <a:extLst>
                <a:ext uri="{FF2B5EF4-FFF2-40B4-BE49-F238E27FC236}">
                  <a16:creationId xmlns:a16="http://schemas.microsoft.com/office/drawing/2014/main" id="{F1C53983-5EC1-432E-9259-B9FF644C93BC}"/>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 name="Text Box 58">
              <a:extLst>
                <a:ext uri="{FF2B5EF4-FFF2-40B4-BE49-F238E27FC236}">
                  <a16:creationId xmlns:a16="http://schemas.microsoft.com/office/drawing/2014/main" id="{49E856D9-BFF7-432E-88B8-B977A138F072}"/>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Check-in Station | 21</a:t>
              </a:r>
            </a:p>
          </p:txBody>
        </p:sp>
        <p:sp>
          <p:nvSpPr>
            <p:cNvPr id="18" name="TextBox 17">
              <a:extLst>
                <a:ext uri="{FF2B5EF4-FFF2-40B4-BE49-F238E27FC236}">
                  <a16:creationId xmlns:a16="http://schemas.microsoft.com/office/drawing/2014/main" id="{E8492292-8582-4778-A615-3BFCEA8FBEBA}"/>
                </a:ext>
              </a:extLst>
            </p:cNvPr>
            <p:cNvSpPr txBox="1"/>
            <p:nvPr/>
          </p:nvSpPr>
          <p:spPr>
            <a:xfrm>
              <a:off x="2682773" y="5839944"/>
              <a:ext cx="4556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 4: Voter Status Review</a:t>
              </a:r>
            </a:p>
          </p:txBody>
        </p:sp>
      </p:grpSp>
      <p:sp>
        <p:nvSpPr>
          <p:cNvPr id="4" name="Rectangle 4">
            <a:extLst>
              <a:ext uri="{FF2B5EF4-FFF2-40B4-BE49-F238E27FC236}">
                <a16:creationId xmlns:a16="http://schemas.microsoft.com/office/drawing/2014/main" id="{96AD263F-8609-8E07-A0B7-58DDB1F2FC1B}"/>
              </a:ext>
            </a:extLst>
          </p:cNvPr>
          <p:cNvSpPr>
            <a:spLocks noChangeArrowheads="1"/>
          </p:cNvSpPr>
          <p:nvPr/>
        </p:nvSpPr>
        <p:spPr bwMode="auto">
          <a:xfrm>
            <a:off x="2738028" y="3905468"/>
            <a:ext cx="6758603" cy="498487"/>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The voter is registered to vote in the county, but the county board of elections is required to obtain the voter’s DL/SSN number to complete their registration. </a:t>
            </a:r>
          </a:p>
        </p:txBody>
      </p:sp>
      <p:sp>
        <p:nvSpPr>
          <p:cNvPr id="6" name="Rectangle 2">
            <a:extLst>
              <a:ext uri="{FF2B5EF4-FFF2-40B4-BE49-F238E27FC236}">
                <a16:creationId xmlns:a16="http://schemas.microsoft.com/office/drawing/2014/main" id="{982DAEFC-F6D9-FDE6-16A3-97F11665BF5A}"/>
              </a:ext>
            </a:extLst>
          </p:cNvPr>
          <p:cNvSpPr>
            <a:spLocks noChangeArrowheads="1"/>
          </p:cNvSpPr>
          <p:nvPr/>
        </p:nvSpPr>
        <p:spPr bwMode="auto">
          <a:xfrm>
            <a:off x="2745206" y="3652053"/>
            <a:ext cx="2179219" cy="260059"/>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Inactive – DL/SSN Update</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Rectangle 2">
            <a:extLst>
              <a:ext uri="{FF2B5EF4-FFF2-40B4-BE49-F238E27FC236}">
                <a16:creationId xmlns:a16="http://schemas.microsoft.com/office/drawing/2014/main" id="{B2C65DF1-F926-7BC2-33C1-8D844005EC29}"/>
              </a:ext>
            </a:extLst>
          </p:cNvPr>
          <p:cNvSpPr>
            <a:spLocks noChangeArrowheads="1"/>
          </p:cNvSpPr>
          <p:nvPr/>
        </p:nvSpPr>
        <p:spPr bwMode="auto">
          <a:xfrm>
            <a:off x="2746006" y="4787026"/>
            <a:ext cx="1275127" cy="260059"/>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ID Required</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 name="Rectangle 3">
            <a:extLst>
              <a:ext uri="{FF2B5EF4-FFF2-40B4-BE49-F238E27FC236}">
                <a16:creationId xmlns:a16="http://schemas.microsoft.com/office/drawing/2014/main" id="{2B28E930-91A4-266F-6C06-3C04DF211CD4}"/>
              </a:ext>
            </a:extLst>
          </p:cNvPr>
          <p:cNvSpPr>
            <a:spLocks noChangeArrowheads="1"/>
          </p:cNvSpPr>
          <p:nvPr/>
        </p:nvSpPr>
        <p:spPr bwMode="auto">
          <a:xfrm>
            <a:off x="2729444" y="5047768"/>
            <a:ext cx="6749868" cy="356326"/>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The voter is a first-time voter and is required to show a HAVA ID before voting</a:t>
            </a:r>
          </a:p>
        </p:txBody>
      </p:sp>
      <p:sp>
        <p:nvSpPr>
          <p:cNvPr id="16" name="TextBox 15">
            <a:extLst>
              <a:ext uri="{FF2B5EF4-FFF2-40B4-BE49-F238E27FC236}">
                <a16:creationId xmlns:a16="http://schemas.microsoft.com/office/drawing/2014/main" id="{2E99E0F1-1E67-B137-FF79-E5C69D8D2784}"/>
              </a:ext>
            </a:extLst>
          </p:cNvPr>
          <p:cNvSpPr txBox="1"/>
          <p:nvPr/>
        </p:nvSpPr>
        <p:spPr>
          <a:xfrm>
            <a:off x="2669690" y="5370213"/>
            <a:ext cx="6524624" cy="276999"/>
          </a:xfrm>
          <a:prstGeom prst="rect">
            <a:avLst/>
          </a:prstGeom>
          <a:noFill/>
        </p:spPr>
        <p:txBody>
          <a:bodyPr wrap="square">
            <a:spAutoFit/>
          </a:bodyPr>
          <a:lstStyle/>
          <a:p>
            <a:pPr>
              <a:buNone/>
            </a:pPr>
            <a:r>
              <a:rPr lang="en-US" sz="1200" dirty="0">
                <a:solidFill>
                  <a:srgbClr val="233962"/>
                </a:solidFill>
                <a:effectLst/>
              </a:rPr>
              <a:t>If the voter does not show a HAVA ID then they must vote provisionally</a:t>
            </a:r>
            <a:endParaRPr lang="en-US" sz="1400" dirty="0">
              <a:solidFill>
                <a:srgbClr val="233962"/>
              </a:solidFill>
              <a:effectLst/>
            </a:endParaRPr>
          </a:p>
        </p:txBody>
      </p:sp>
    </p:spTree>
    <p:custDataLst>
      <p:tags r:id="rId1"/>
    </p:custDataLst>
    <p:extLst>
      <p:ext uri="{BB962C8B-B14F-4D97-AF65-F5344CB8AC3E}">
        <p14:creationId xmlns:p14="http://schemas.microsoft.com/office/powerpoint/2010/main" val="3711986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7">
            <a:extLst>
              <a:ext uri="{FF2B5EF4-FFF2-40B4-BE49-F238E27FC236}">
                <a16:creationId xmlns:a16="http://schemas.microsoft.com/office/drawing/2014/main" id="{E04F60A2-027F-4DAA-AAA9-561A6F0793A6}"/>
              </a:ext>
            </a:extLst>
          </p:cNvPr>
          <p:cNvSpPr txBox="1">
            <a:spLocks noChangeArrowheads="1"/>
          </p:cNvSpPr>
          <p:nvPr/>
        </p:nvSpPr>
        <p:spPr bwMode="auto">
          <a:xfrm>
            <a:off x="2673494" y="1686395"/>
            <a:ext cx="6845011" cy="832351"/>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defRPr/>
            </a:pPr>
            <a:r>
              <a:rPr kumimoji="0" lang="en-US" altLang="en-US" sz="1400" b="0" i="0" u="none" strike="noStrike" kern="1200" cap="none" spc="0" normalizeH="0" baseline="0" noProof="0" dirty="0">
                <a:ln>
                  <a:noFill/>
                </a:ln>
                <a:solidFill>
                  <a:srgbClr val="233962"/>
                </a:solidFill>
                <a:effectLst/>
                <a:uLnTx/>
                <a:uFillTx/>
                <a:latin typeface="Calibri" panose="020F0502020204030204"/>
                <a:ea typeface="+mn-ea"/>
                <a:cs typeface="+mn-cs"/>
              </a:rPr>
              <a:t>Voters who are </a:t>
            </a:r>
            <a:r>
              <a:rPr kumimoji="0" lang="en-US" altLang="en-US" sz="1400" b="1" i="1" u="none" strike="noStrike" kern="1200" cap="none" spc="0" normalizeH="0" baseline="0" noProof="0" dirty="0">
                <a:ln>
                  <a:noFill/>
                </a:ln>
                <a:solidFill>
                  <a:srgbClr val="233962"/>
                </a:solidFill>
                <a:effectLst/>
                <a:uLnTx/>
                <a:uFillTx/>
                <a:latin typeface="Calibri" panose="020F0502020204030204"/>
                <a:ea typeface="+mn-ea"/>
                <a:cs typeface="+mn-cs"/>
              </a:rPr>
              <a:t>inactive</a:t>
            </a:r>
            <a:r>
              <a:rPr kumimoji="0" lang="en-US" altLang="en-US" sz="1400" b="0" i="0" u="none" strike="noStrike" kern="1200" cap="none" spc="0" normalizeH="0" baseline="0" noProof="0" dirty="0">
                <a:ln>
                  <a:noFill/>
                </a:ln>
                <a:solidFill>
                  <a:srgbClr val="233962"/>
                </a:solidFill>
                <a:effectLst/>
                <a:uLnTx/>
                <a:uFillTx/>
                <a:latin typeface="Calibri" panose="020F0502020204030204"/>
                <a:ea typeface="+mn-ea"/>
                <a:cs typeface="+mn-cs"/>
              </a:rPr>
              <a:t> on a county’s voter registration list are still registered and are entitled to </a:t>
            </a:r>
            <a:r>
              <a:rPr lang="en-US" altLang="en-US" sz="1400" dirty="0">
                <a:solidFill>
                  <a:srgbClr val="233962"/>
                </a:solidFill>
                <a:latin typeface="Calibri" panose="020F0502020204030204"/>
              </a:rPr>
              <a:t>vote. </a:t>
            </a:r>
            <a:r>
              <a:rPr kumimoji="0" lang="en-US" altLang="en-US" sz="1400" b="0" i="0" u="none" strike="noStrike" kern="1200" cap="none" spc="0" normalizeH="0" baseline="0" noProof="0" dirty="0">
                <a:ln>
                  <a:noFill/>
                </a:ln>
                <a:solidFill>
                  <a:srgbClr val="233962"/>
                </a:solidFill>
                <a:effectLst/>
                <a:uLnTx/>
                <a:uFillTx/>
                <a:latin typeface="Calibri" panose="020F0502020204030204"/>
                <a:ea typeface="+mn-ea"/>
                <a:cs typeface="+mn-cs"/>
              </a:rPr>
              <a:t>An </a:t>
            </a:r>
            <a:r>
              <a:rPr kumimoji="0" lang="en-US" altLang="en-US" sz="1400" b="1" i="1" u="none" strike="noStrike" kern="1200" cap="none" spc="0" normalizeH="0" baseline="0" noProof="0" dirty="0">
                <a:ln>
                  <a:noFill/>
                </a:ln>
                <a:solidFill>
                  <a:srgbClr val="233962"/>
                </a:solidFill>
                <a:effectLst/>
                <a:uLnTx/>
                <a:uFillTx/>
                <a:latin typeface="Calibri" panose="020F0502020204030204"/>
                <a:ea typeface="+mn-ea"/>
                <a:cs typeface="+mn-cs"/>
              </a:rPr>
              <a:t>inactive</a:t>
            </a:r>
            <a:r>
              <a:rPr kumimoji="0" lang="en-US" altLang="en-US" sz="1400" b="0" i="0" u="none" strike="noStrike" kern="1200" cap="none" spc="0" normalizeH="0" baseline="0" noProof="0" dirty="0">
                <a:ln>
                  <a:noFill/>
                </a:ln>
                <a:solidFill>
                  <a:srgbClr val="233962"/>
                </a:solidFill>
                <a:effectLst/>
                <a:uLnTx/>
                <a:uFillTx/>
                <a:latin typeface="Calibri" panose="020F0502020204030204"/>
                <a:ea typeface="+mn-ea"/>
                <a:cs typeface="+mn-cs"/>
              </a:rPr>
              <a:t> voter’s proper voting address is the address in the county where the voter has resided for at least 30 days as of the date of the election.</a:t>
            </a:r>
          </a:p>
        </p:txBody>
      </p:sp>
      <p:pic>
        <p:nvPicPr>
          <p:cNvPr id="5" name="Graphic 4" descr="Warning">
            <a:extLst>
              <a:ext uri="{FF2B5EF4-FFF2-40B4-BE49-F238E27FC236}">
                <a16:creationId xmlns:a16="http://schemas.microsoft.com/office/drawing/2014/main" id="{589E1707-E08D-4519-A5A6-8A70E6DB86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9925" y="3688162"/>
            <a:ext cx="387841" cy="387841"/>
          </a:xfrm>
          <a:prstGeom prst="rect">
            <a:avLst/>
          </a:prstGeom>
        </p:spPr>
      </p:pic>
      <p:sp>
        <p:nvSpPr>
          <p:cNvPr id="2" name="TextBox 1">
            <a:extLst>
              <a:ext uri="{FF2B5EF4-FFF2-40B4-BE49-F238E27FC236}">
                <a16:creationId xmlns:a16="http://schemas.microsoft.com/office/drawing/2014/main" id="{373AC575-8568-4857-BC4C-766636C4D96F}"/>
              </a:ext>
            </a:extLst>
          </p:cNvPr>
          <p:cNvSpPr txBox="1"/>
          <p:nvPr/>
        </p:nvSpPr>
        <p:spPr>
          <a:xfrm>
            <a:off x="2622415" y="2518746"/>
            <a:ext cx="691096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33962"/>
                </a:solidFill>
                <a:effectLst/>
                <a:uLnTx/>
                <a:uFillTx/>
                <a:latin typeface="Calibri" panose="020F0502020204030204"/>
                <a:ea typeface="+mn-ea"/>
                <a:cs typeface="+mn-cs"/>
              </a:rPr>
              <a:t>If a voter is inactive when presenting to vote, they are not required to show any document or ID that proves a current address. The voter must simply affirm their current address, orally or in writing.</a:t>
            </a:r>
          </a:p>
        </p:txBody>
      </p:sp>
      <p:sp>
        <p:nvSpPr>
          <p:cNvPr id="4" name="TextBox 3">
            <a:extLst>
              <a:ext uri="{FF2B5EF4-FFF2-40B4-BE49-F238E27FC236}">
                <a16:creationId xmlns:a16="http://schemas.microsoft.com/office/drawing/2014/main" id="{7AF84D96-4251-41DD-A4C9-D0798332FDFE}"/>
              </a:ext>
            </a:extLst>
          </p:cNvPr>
          <p:cNvSpPr txBox="1"/>
          <p:nvPr/>
        </p:nvSpPr>
        <p:spPr>
          <a:xfrm>
            <a:off x="3078702" y="3247017"/>
            <a:ext cx="6403371" cy="160043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33962"/>
                </a:solidFill>
                <a:effectLst/>
                <a:uLnTx/>
                <a:uFillTx/>
                <a:latin typeface="Calibri" panose="020F0502020204030204"/>
                <a:ea typeface="+mn-ea"/>
                <a:cs typeface="+mn-cs"/>
              </a:rPr>
              <a:t>If the voter confirms the same address that is on the voter record, ask whether the voter is able to receive mail there, and if not, whether they have an alternative mailing address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33962"/>
                </a:solidFill>
                <a:effectLst/>
                <a:uLnTx/>
                <a:uFillTx/>
                <a:latin typeface="Calibri" panose="020F0502020204030204"/>
                <a:ea typeface="+mn-ea"/>
                <a:cs typeface="+mn-cs"/>
              </a:rPr>
              <a:t>If the voter provides a new address in the county and is voting during early voting, update the voter’s address and provide the appropriate ballot, if applicable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33962"/>
                </a:solidFill>
                <a:effectLst/>
                <a:uLnTx/>
                <a:uFillTx/>
                <a:latin typeface="Calibri" panose="020F0502020204030204"/>
                <a:ea typeface="+mn-ea"/>
                <a:cs typeface="+mn-cs"/>
              </a:rPr>
              <a:t>If the voter provides a new address in the county and is voting on election day, follow the procedures for Unreported Moves</a:t>
            </a:r>
          </a:p>
        </p:txBody>
      </p:sp>
      <p:sp>
        <p:nvSpPr>
          <p:cNvPr id="6" name="Rectangle 2">
            <a:extLst>
              <a:ext uri="{FF2B5EF4-FFF2-40B4-BE49-F238E27FC236}">
                <a16:creationId xmlns:a16="http://schemas.microsoft.com/office/drawing/2014/main" id="{3C181FF5-92EE-4B60-9643-CDDBB201DA82}"/>
              </a:ext>
            </a:extLst>
          </p:cNvPr>
          <p:cNvSpPr>
            <a:spLocks noChangeArrowheads="1"/>
          </p:cNvSpPr>
          <p:nvPr/>
        </p:nvSpPr>
        <p:spPr bwMode="auto">
          <a:xfrm>
            <a:off x="2781300" y="933902"/>
            <a:ext cx="6770181" cy="672465"/>
          </a:xfrm>
          <a:prstGeom prst="rect">
            <a:avLst/>
          </a:prstGeom>
          <a:solidFill>
            <a:srgbClr val="233962"/>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A Verify Address (printed pollbook) or Inactive (SOSA/OVRD) indicates the voter is registered to vote in the county, but the county board of elections is unsure of their correct physical or mailing address.</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F3E62A46-9CB8-9E1D-0279-44463A214EC9}"/>
              </a:ext>
            </a:extLst>
          </p:cNvPr>
          <p:cNvGrpSpPr/>
          <p:nvPr/>
        </p:nvGrpSpPr>
        <p:grpSpPr>
          <a:xfrm>
            <a:off x="2682773" y="5839944"/>
            <a:ext cx="6850606" cy="367244"/>
            <a:chOff x="2682773" y="5839944"/>
            <a:chExt cx="6850606" cy="367244"/>
          </a:xfrm>
        </p:grpSpPr>
        <p:sp>
          <p:nvSpPr>
            <p:cNvPr id="7" name="Rectangle 56">
              <a:extLst>
                <a:ext uri="{FF2B5EF4-FFF2-40B4-BE49-F238E27FC236}">
                  <a16:creationId xmlns:a16="http://schemas.microsoft.com/office/drawing/2014/main" id="{460A92CC-ED11-725C-C600-F379B872D160}"/>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 name="Text Box 58">
              <a:extLst>
                <a:ext uri="{FF2B5EF4-FFF2-40B4-BE49-F238E27FC236}">
                  <a16:creationId xmlns:a16="http://schemas.microsoft.com/office/drawing/2014/main" id="{2A9F8037-406D-71F5-02E0-D87A6E038F54}"/>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Check-in Station | </a:t>
              </a:r>
              <a:r>
                <a:rPr lang="en-US" altLang="en-US" sz="1000" b="1" kern="0" dirty="0">
                  <a:solidFill>
                    <a:srgbClr val="FFFFFF"/>
                  </a:solidFill>
                  <a:latin typeface="Century Gothic" panose="020B0502020202020204" pitchFamily="34" charset="0"/>
                </a:rPr>
                <a:t>22</a:t>
              </a:r>
              <a:endPar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D1A3C96E-1321-C724-9E63-F6FD3D6F01D5}"/>
                </a:ext>
              </a:extLst>
            </p:cNvPr>
            <p:cNvSpPr txBox="1"/>
            <p:nvPr/>
          </p:nvSpPr>
          <p:spPr>
            <a:xfrm>
              <a:off x="2682773" y="5839944"/>
              <a:ext cx="4556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 4: Voter Status Review</a:t>
              </a:r>
            </a:p>
          </p:txBody>
        </p:sp>
      </p:grpSp>
      <p:sp>
        <p:nvSpPr>
          <p:cNvPr id="10" name="Rectangle 2">
            <a:extLst>
              <a:ext uri="{FF2B5EF4-FFF2-40B4-BE49-F238E27FC236}">
                <a16:creationId xmlns:a16="http://schemas.microsoft.com/office/drawing/2014/main" id="{BE5605F4-4938-FD99-192C-04C8D321AB88}"/>
              </a:ext>
            </a:extLst>
          </p:cNvPr>
          <p:cNvSpPr>
            <a:spLocks noChangeArrowheads="1"/>
          </p:cNvSpPr>
          <p:nvPr/>
        </p:nvSpPr>
        <p:spPr bwMode="auto">
          <a:xfrm>
            <a:off x="2691115" y="5040987"/>
            <a:ext cx="6860366" cy="738663"/>
          </a:xfrm>
          <a:prstGeom prst="rect">
            <a:avLst/>
          </a:prstGeom>
          <a:solidFill>
            <a:srgbClr val="A0191D"/>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defRPr/>
            </a:pPr>
            <a:r>
              <a:rPr lang="en-US" altLang="en-US" sz="1400" b="1" dirty="0">
                <a:solidFill>
                  <a:srgbClr val="FFFFFF"/>
                </a:solidFill>
                <a:latin typeface="Calibri" panose="020F0502020204030204" pitchFamily="34" charset="0"/>
              </a:rPr>
              <a:t>This is not the process for Inactive - Registration Repair Status.  </a:t>
            </a:r>
            <a:r>
              <a:rPr lang="en-US" altLang="en-US" sz="1400" b="1" dirty="0">
                <a:solidFill>
                  <a:schemeClr val="bg1"/>
                </a:solidFill>
                <a:latin typeface="Calibri" panose="020F0502020204030204" pitchFamily="34" charset="0"/>
              </a:rPr>
              <a:t>DL/SSN-Provisional Only (printed pollbook) </a:t>
            </a:r>
            <a:r>
              <a:rPr lang="en-US" altLang="en-US" sz="1400" b="1" dirty="0">
                <a:solidFill>
                  <a:srgbClr val="FFFFFF"/>
                </a:solidFill>
                <a:latin typeface="Calibri" panose="020F0502020204030204" pitchFamily="34" charset="0"/>
              </a:rPr>
              <a:t>and </a:t>
            </a:r>
            <a:r>
              <a:rPr lang="en-US" altLang="en-US" sz="1400" b="1" dirty="0">
                <a:solidFill>
                  <a:schemeClr val="bg1"/>
                </a:solidFill>
                <a:latin typeface="Calibri" panose="020F0502020204030204" pitchFamily="34" charset="0"/>
              </a:rPr>
              <a:t>DL/SSN Update Record (SOSA/OVRD) will indicate the Registration Repair status. </a:t>
            </a:r>
            <a:endParaRPr lang="en-US" altLang="en-US" sz="2000" dirty="0">
              <a:solidFill>
                <a:schemeClr val="bg1"/>
              </a:solidFill>
              <a:latin typeface="Arial" panose="020B0604020202020204" pitchFamily="34" charset="0"/>
            </a:endParaRPr>
          </a:p>
        </p:txBody>
      </p:sp>
      <p:sp>
        <p:nvSpPr>
          <p:cNvPr id="11" name="Rectangle 2">
            <a:extLst>
              <a:ext uri="{FF2B5EF4-FFF2-40B4-BE49-F238E27FC236}">
                <a16:creationId xmlns:a16="http://schemas.microsoft.com/office/drawing/2014/main" id="{6133BA88-E379-A008-FBB2-FAF45A39938A}"/>
              </a:ext>
            </a:extLst>
          </p:cNvPr>
          <p:cNvSpPr>
            <a:spLocks noChangeArrowheads="1"/>
          </p:cNvSpPr>
          <p:nvPr/>
        </p:nvSpPr>
        <p:spPr bwMode="auto">
          <a:xfrm>
            <a:off x="2781300" y="650812"/>
            <a:ext cx="1275127" cy="260059"/>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Inactive</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3957699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6">
            <a:extLst>
              <a:ext uri="{FF2B5EF4-FFF2-40B4-BE49-F238E27FC236}">
                <a16:creationId xmlns:a16="http://schemas.microsoft.com/office/drawing/2014/main" id="{F1C53983-5EC1-432E-9259-B9FF644C93BC}"/>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 name="Text Box 58">
            <a:extLst>
              <a:ext uri="{FF2B5EF4-FFF2-40B4-BE49-F238E27FC236}">
                <a16:creationId xmlns:a16="http://schemas.microsoft.com/office/drawing/2014/main" id="{49E856D9-BFF7-432E-88B8-B977A138F072}"/>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Check-in Station | </a:t>
            </a:r>
            <a:r>
              <a:rPr lang="en-US" altLang="en-US" sz="1000" b="1" kern="0" dirty="0">
                <a:solidFill>
                  <a:srgbClr val="FFFFFF"/>
                </a:solidFill>
                <a:latin typeface="Century Gothic" panose="020B0502020202020204" pitchFamily="34" charset="0"/>
              </a:rPr>
              <a:t>23</a:t>
            </a:r>
            <a:endPar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2" name="Rectangle 3">
            <a:extLst>
              <a:ext uri="{FF2B5EF4-FFF2-40B4-BE49-F238E27FC236}">
                <a16:creationId xmlns:a16="http://schemas.microsoft.com/office/drawing/2014/main" id="{A909AC8C-EBAB-4422-BA6F-F2339472BA5D}"/>
              </a:ext>
            </a:extLst>
          </p:cNvPr>
          <p:cNvSpPr>
            <a:spLocks noChangeArrowheads="1"/>
          </p:cNvSpPr>
          <p:nvPr/>
        </p:nvSpPr>
        <p:spPr bwMode="auto">
          <a:xfrm>
            <a:off x="2748265" y="896025"/>
            <a:ext cx="6749868" cy="580200"/>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If the record indicates that the voter is subject to Registration Repair, the voter will be required to vote a provisional ballot. </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2">
            <a:extLst>
              <a:ext uri="{FF2B5EF4-FFF2-40B4-BE49-F238E27FC236}">
                <a16:creationId xmlns:a16="http://schemas.microsoft.com/office/drawing/2014/main" id="{762BC3B2-B5C0-41A8-B5B6-94F1324E775F}"/>
              </a:ext>
            </a:extLst>
          </p:cNvPr>
          <p:cNvSpPr>
            <a:spLocks noChangeArrowheads="1"/>
          </p:cNvSpPr>
          <p:nvPr/>
        </p:nvSpPr>
        <p:spPr bwMode="auto">
          <a:xfrm>
            <a:off x="2876693" y="2258344"/>
            <a:ext cx="3005463" cy="250797"/>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DL/SSN Update Record (SOSA/OVRD)</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Text Box 7">
            <a:extLst>
              <a:ext uri="{FF2B5EF4-FFF2-40B4-BE49-F238E27FC236}">
                <a16:creationId xmlns:a16="http://schemas.microsoft.com/office/drawing/2014/main" id="{72EF8975-685C-478C-AEFE-120328CF2784}"/>
              </a:ext>
            </a:extLst>
          </p:cNvPr>
          <p:cNvSpPr txBox="1">
            <a:spLocks noChangeArrowheads="1"/>
          </p:cNvSpPr>
          <p:nvPr/>
        </p:nvSpPr>
        <p:spPr bwMode="auto">
          <a:xfrm>
            <a:off x="3084477" y="1640180"/>
            <a:ext cx="6664619" cy="580199"/>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400" dirty="0">
                <a:solidFill>
                  <a:srgbClr val="233962"/>
                </a:solidFill>
                <a:latin typeface="Calibri" panose="020F0502020204030204" pitchFamily="34" charset="0"/>
              </a:rPr>
              <a:t>Complete</a:t>
            </a:r>
            <a:r>
              <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 a </a:t>
            </a:r>
            <a:r>
              <a:rPr kumimoji="0" lang="en-US" altLang="en-US" sz="1400" b="1"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Help Station Referral Form </a:t>
            </a:r>
            <a:r>
              <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and refer the voter to the Help Station.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6" name="Graphic 15" descr="Warning">
            <a:extLst>
              <a:ext uri="{FF2B5EF4-FFF2-40B4-BE49-F238E27FC236}">
                <a16:creationId xmlns:a16="http://schemas.microsoft.com/office/drawing/2014/main" id="{0EC177DE-1013-4771-919B-828DE27155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82773" y="1620562"/>
            <a:ext cx="387841" cy="387841"/>
          </a:xfrm>
          <a:prstGeom prst="rect">
            <a:avLst/>
          </a:prstGeom>
        </p:spPr>
      </p:pic>
      <p:sp>
        <p:nvSpPr>
          <p:cNvPr id="20" name="TextBox 19">
            <a:extLst>
              <a:ext uri="{FF2B5EF4-FFF2-40B4-BE49-F238E27FC236}">
                <a16:creationId xmlns:a16="http://schemas.microsoft.com/office/drawing/2014/main" id="{1386CF1C-1104-4872-8439-961ED48C350E}"/>
              </a:ext>
            </a:extLst>
          </p:cNvPr>
          <p:cNvSpPr txBox="1"/>
          <p:nvPr/>
        </p:nvSpPr>
        <p:spPr>
          <a:xfrm>
            <a:off x="2682773" y="5839944"/>
            <a:ext cx="4556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Step 4: Voter Status Review</a:t>
            </a:r>
          </a:p>
        </p:txBody>
      </p:sp>
      <p:sp>
        <p:nvSpPr>
          <p:cNvPr id="2" name="Rectangle 2">
            <a:extLst>
              <a:ext uri="{FF2B5EF4-FFF2-40B4-BE49-F238E27FC236}">
                <a16:creationId xmlns:a16="http://schemas.microsoft.com/office/drawing/2014/main" id="{B0F2DA92-EF0B-7732-C2AB-AF8DE3789120}"/>
              </a:ext>
            </a:extLst>
          </p:cNvPr>
          <p:cNvSpPr>
            <a:spLocks noChangeArrowheads="1"/>
          </p:cNvSpPr>
          <p:nvPr/>
        </p:nvSpPr>
        <p:spPr bwMode="auto">
          <a:xfrm>
            <a:off x="6249725" y="2251959"/>
            <a:ext cx="3248408" cy="250797"/>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DL/SSN Provisional Only (printed pollbook) </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C0F1AED1-D4DB-209B-437D-9345B17C73E8}"/>
              </a:ext>
            </a:extLst>
          </p:cNvPr>
          <p:cNvSpPr txBox="1"/>
          <p:nvPr/>
        </p:nvSpPr>
        <p:spPr>
          <a:xfrm>
            <a:off x="2748265" y="3429000"/>
            <a:ext cx="6749868" cy="2398990"/>
          </a:xfrm>
          <a:prstGeom prst="rect">
            <a:avLst/>
          </a:prstGeom>
          <a:noFill/>
        </p:spPr>
        <p:txBody>
          <a:bodyPr wrap="square">
            <a:spAutoFit/>
          </a:bodyPr>
          <a:lstStyle/>
          <a:p>
            <a:pPr marL="0" marR="0" algn="just">
              <a:lnSpc>
                <a:spcPct val="107000"/>
              </a:lnSpc>
              <a:spcAft>
                <a:spcPts val="800"/>
              </a:spcAft>
              <a:buNone/>
            </a:pPr>
            <a:r>
              <a:rPr lang="en-US" sz="1200" kern="100" dirty="0">
                <a:effectLst/>
                <a:ea typeface="Calibri" panose="020F0502020204030204" pitchFamily="34" charset="0"/>
                <a:cs typeface="Times New Roman" panose="02020603050405020304" pitchFamily="18" charset="0"/>
              </a:rPr>
              <a:t>Under federal law (52 U.S.C. 21803) and North Carolina law (G.S. 163-82.4), when a person registers to vote, they must provide their driver’s license number or, if they don’t have one, the last four digits of their social security number. This information is used to verify the person’s identity.  </a:t>
            </a:r>
          </a:p>
          <a:p>
            <a:pPr marL="0" marR="0" algn="just">
              <a:lnSpc>
                <a:spcPct val="107000"/>
              </a:lnSpc>
              <a:spcAft>
                <a:spcPts val="800"/>
              </a:spcAft>
              <a:buNone/>
            </a:pPr>
            <a:r>
              <a:rPr lang="en-US" sz="1200" kern="100" dirty="0">
                <a:ea typeface="Calibri" panose="020F0502020204030204" pitchFamily="34" charset="0"/>
                <a:cs typeface="Times New Roman" panose="02020603050405020304" pitchFamily="18" charset="0"/>
              </a:rPr>
              <a:t>If you see this status on a voter’s record it indicates that b</a:t>
            </a:r>
            <a:r>
              <a:rPr lang="en-US" sz="1200" kern="100" dirty="0">
                <a:effectLst/>
                <a:ea typeface="Calibri" panose="020F0502020204030204" pitchFamily="34" charset="0"/>
                <a:cs typeface="Times New Roman" panose="02020603050405020304" pitchFamily="18" charset="0"/>
              </a:rPr>
              <a:t>ased on a review of county records, we have not been able to confirm that the voter provided their driver’s license number or the last four digits of their social security number when </a:t>
            </a:r>
            <a:r>
              <a:rPr lang="en-US" sz="1200" kern="100" dirty="0">
                <a:ea typeface="Calibri" panose="020F0502020204030204" pitchFamily="34" charset="0"/>
                <a:cs typeface="Times New Roman" panose="02020603050405020304" pitchFamily="18" charset="0"/>
              </a:rPr>
              <a:t>registering to vote </a:t>
            </a:r>
            <a:r>
              <a:rPr lang="en-US" sz="1200" dirty="0">
                <a:effectLst/>
                <a:latin typeface="Segoe UI" panose="020B0502040204020203" pitchFamily="34" charset="0"/>
              </a:rPr>
              <a:t>or mark on the registration form that they do not have either of those numbers.</a:t>
            </a:r>
            <a:r>
              <a:rPr lang="en-US" sz="1200" kern="100" dirty="0">
                <a:effectLst/>
                <a:ea typeface="Calibri" panose="020F0502020204030204" pitchFamily="34" charset="0"/>
                <a:cs typeface="Times New Roman" panose="02020603050405020304" pitchFamily="18" charset="0"/>
              </a:rPr>
              <a:t> </a:t>
            </a:r>
          </a:p>
          <a:p>
            <a:pPr algn="just">
              <a:lnSpc>
                <a:spcPct val="107000"/>
              </a:lnSpc>
              <a:spcAft>
                <a:spcPts val="800"/>
              </a:spcAft>
            </a:pPr>
            <a:r>
              <a:rPr lang="en-US" sz="1200" dirty="0"/>
              <a:t>As a result of a state court order, this means the voter is required to vote a provisional ballot so that we can receive this information to complete their registration before counting their ballot.</a:t>
            </a:r>
          </a:p>
          <a:p>
            <a:pPr marL="0" marR="0" algn="just">
              <a:lnSpc>
                <a:spcPct val="107000"/>
              </a:lnSpc>
              <a:spcAft>
                <a:spcPts val="800"/>
              </a:spcAft>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676EE78-30BF-7744-720D-A9FE5BAD32A3}"/>
              </a:ext>
            </a:extLst>
          </p:cNvPr>
          <p:cNvSpPr txBox="1"/>
          <p:nvPr/>
        </p:nvSpPr>
        <p:spPr>
          <a:xfrm>
            <a:off x="2876693" y="2732940"/>
            <a:ext cx="6200775" cy="584775"/>
          </a:xfrm>
          <a:prstGeom prst="rect">
            <a:avLst/>
          </a:prstGeom>
          <a:solidFill>
            <a:srgbClr val="A0191D"/>
          </a:solidFill>
          <a:ln>
            <a:solidFill>
              <a:srgbClr val="A0191D"/>
            </a:solidFill>
          </a:ln>
        </p:spPr>
        <p:txBody>
          <a:bodyPr wrap="square" rtlCol="0">
            <a:spAutoFit/>
          </a:bodyPr>
          <a:lstStyle/>
          <a:p>
            <a:r>
              <a:rPr lang="en-US" sz="1600" dirty="0">
                <a:solidFill>
                  <a:schemeClr val="bg1"/>
                </a:solidFill>
              </a:rPr>
              <a:t>Mark Help Referral form reason “Any Other Issue” and indicate the issue as “Registration Repair.” </a:t>
            </a:r>
          </a:p>
        </p:txBody>
      </p:sp>
      <p:sp>
        <p:nvSpPr>
          <p:cNvPr id="8" name="Rectangle 2">
            <a:extLst>
              <a:ext uri="{FF2B5EF4-FFF2-40B4-BE49-F238E27FC236}">
                <a16:creationId xmlns:a16="http://schemas.microsoft.com/office/drawing/2014/main" id="{FE5F20CC-948A-A81E-5108-983B219F773C}"/>
              </a:ext>
            </a:extLst>
          </p:cNvPr>
          <p:cNvSpPr>
            <a:spLocks noChangeArrowheads="1"/>
          </p:cNvSpPr>
          <p:nvPr/>
        </p:nvSpPr>
        <p:spPr bwMode="auto">
          <a:xfrm>
            <a:off x="2751280" y="645228"/>
            <a:ext cx="3801920" cy="250797"/>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defRPr/>
            </a:pPr>
            <a:r>
              <a:rPr lang="en-US" altLang="en-US" sz="1400" b="1" dirty="0">
                <a:solidFill>
                  <a:srgbClr val="233962"/>
                </a:solidFill>
                <a:latin typeface="Calibri" panose="020F0502020204030204" pitchFamily="34" charset="0"/>
              </a:rPr>
              <a:t>  Inactive – DL/SSN Update</a:t>
            </a:r>
            <a:r>
              <a:rPr kumimoji="0" lang="en-US" altLang="en-US" sz="1400" b="1"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  (Registration Repair)</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3053125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A909AC8C-EBAB-4422-BA6F-F2339472BA5D}"/>
              </a:ext>
            </a:extLst>
          </p:cNvPr>
          <p:cNvSpPr>
            <a:spLocks noChangeArrowheads="1"/>
          </p:cNvSpPr>
          <p:nvPr/>
        </p:nvSpPr>
        <p:spPr bwMode="auto">
          <a:xfrm>
            <a:off x="2748265" y="881520"/>
            <a:ext cx="6749868" cy="118095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sz="1600" b="1" dirty="0">
                <a:solidFill>
                  <a:srgbClr val="FFFFFF"/>
                </a:solidFill>
                <a:latin typeface="Calibri"/>
                <a:ea typeface="Calibri" panose="020F0502020204030204" pitchFamily="34" charset="0"/>
                <a:cs typeface="Calibri"/>
              </a:rPr>
              <a:t>An “ID required” designation indicates that this is a first-time voter who did not provide verifiable identification with their voter registration. The requirement for first-time voters to show this ID is a requirement of the Help America Vote Act (HAVA) of 2002 and state law (G.S. § 163-166.12).</a:t>
            </a:r>
            <a:endParaRPr kumimoji="0" lang="en-US" altLang="en-US" sz="1600" b="0" i="0" u="none" strike="noStrike" kern="1200" cap="none" spc="0" normalizeH="0" baseline="0" noProof="0" dirty="0">
              <a:ln>
                <a:noFill/>
              </a:ln>
              <a:solidFill>
                <a:prstClr val="black"/>
              </a:solidFill>
              <a:effectLst/>
              <a:uLnTx/>
              <a:uFillTx/>
              <a:latin typeface="Calibri"/>
              <a:cs typeface="Calibri"/>
            </a:endParaRPr>
          </a:p>
        </p:txBody>
      </p:sp>
      <p:sp>
        <p:nvSpPr>
          <p:cNvPr id="9" name="Rectangle 2">
            <a:extLst>
              <a:ext uri="{FF2B5EF4-FFF2-40B4-BE49-F238E27FC236}">
                <a16:creationId xmlns:a16="http://schemas.microsoft.com/office/drawing/2014/main" id="{762BC3B2-B5C0-41A8-B5B6-94F1324E775F}"/>
              </a:ext>
            </a:extLst>
          </p:cNvPr>
          <p:cNvSpPr>
            <a:spLocks noChangeArrowheads="1"/>
          </p:cNvSpPr>
          <p:nvPr/>
        </p:nvSpPr>
        <p:spPr bwMode="auto">
          <a:xfrm>
            <a:off x="2748599" y="624656"/>
            <a:ext cx="1275127" cy="260059"/>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ID Required</a:t>
            </a: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 Box 7">
            <a:extLst>
              <a:ext uri="{FF2B5EF4-FFF2-40B4-BE49-F238E27FC236}">
                <a16:creationId xmlns:a16="http://schemas.microsoft.com/office/drawing/2014/main" id="{72EF8975-685C-478C-AEFE-120328CF2784}"/>
              </a:ext>
            </a:extLst>
          </p:cNvPr>
          <p:cNvSpPr txBox="1">
            <a:spLocks noChangeArrowheads="1"/>
          </p:cNvSpPr>
          <p:nvPr/>
        </p:nvSpPr>
        <p:spPr bwMode="auto">
          <a:xfrm>
            <a:off x="2682773" y="2471972"/>
            <a:ext cx="6941019" cy="2785162"/>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Acceptable forms of HAVA ID include: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233962"/>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•A current and valid (unexpired) photo identification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			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 A </a:t>
            </a:r>
            <a:r>
              <a:rPr lang="en-US" altLang="en-US" sz="1400" dirty="0">
                <a:solidFill>
                  <a:srgbClr val="233962"/>
                </a:solidFill>
                <a:latin typeface="Calibri" panose="020F0502020204030204" pitchFamily="34" charset="0"/>
              </a:rPr>
              <a:t>physical or electronic copy </a:t>
            </a:r>
            <a:r>
              <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of one of the following documents that show the name and address of the voter: a current utility bill, bank statement, government check, paycheck, or other government document.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First-time voters who are required to show HAVA ID are notified of this requirement in advance by their county board of elections.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3CE0B770-F4E6-E859-F66B-C7FAE7DE7221}"/>
              </a:ext>
            </a:extLst>
          </p:cNvPr>
          <p:cNvGrpSpPr/>
          <p:nvPr/>
        </p:nvGrpSpPr>
        <p:grpSpPr>
          <a:xfrm>
            <a:off x="2682773" y="5839944"/>
            <a:ext cx="6850606" cy="367244"/>
            <a:chOff x="2682773" y="5839944"/>
            <a:chExt cx="6850606" cy="367244"/>
          </a:xfrm>
        </p:grpSpPr>
        <p:sp>
          <p:nvSpPr>
            <p:cNvPr id="4" name="Rectangle 56">
              <a:extLst>
                <a:ext uri="{FF2B5EF4-FFF2-40B4-BE49-F238E27FC236}">
                  <a16:creationId xmlns:a16="http://schemas.microsoft.com/office/drawing/2014/main" id="{1FBFE34B-8048-FC3A-2B57-5D94F6DE5154}"/>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 name="Text Box 58">
              <a:extLst>
                <a:ext uri="{FF2B5EF4-FFF2-40B4-BE49-F238E27FC236}">
                  <a16:creationId xmlns:a16="http://schemas.microsoft.com/office/drawing/2014/main" id="{CF6D880F-B786-8EA6-2A4A-7AA6DB66DE4F}"/>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Check-in Station | 24</a:t>
              </a:r>
            </a:p>
          </p:txBody>
        </p:sp>
        <p:sp>
          <p:nvSpPr>
            <p:cNvPr id="10" name="TextBox 9">
              <a:extLst>
                <a:ext uri="{FF2B5EF4-FFF2-40B4-BE49-F238E27FC236}">
                  <a16:creationId xmlns:a16="http://schemas.microsoft.com/office/drawing/2014/main" id="{253E6A22-B045-2DDC-AD0F-5F481BBCDFD3}"/>
                </a:ext>
              </a:extLst>
            </p:cNvPr>
            <p:cNvSpPr txBox="1"/>
            <p:nvPr/>
          </p:nvSpPr>
          <p:spPr>
            <a:xfrm>
              <a:off x="2682773" y="5839944"/>
              <a:ext cx="4556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Step 4: Voter Status Review</a:t>
              </a:r>
            </a:p>
          </p:txBody>
        </p:sp>
      </p:grpSp>
      <p:grpSp>
        <p:nvGrpSpPr>
          <p:cNvPr id="11" name="Group 10">
            <a:extLst>
              <a:ext uri="{FF2B5EF4-FFF2-40B4-BE49-F238E27FC236}">
                <a16:creationId xmlns:a16="http://schemas.microsoft.com/office/drawing/2014/main" id="{4AC12632-E6E4-265B-124E-69D97C5EECC2}"/>
              </a:ext>
            </a:extLst>
          </p:cNvPr>
          <p:cNvGrpSpPr/>
          <p:nvPr/>
        </p:nvGrpSpPr>
        <p:grpSpPr>
          <a:xfrm>
            <a:off x="2693864" y="5251283"/>
            <a:ext cx="355600" cy="307340"/>
            <a:chOff x="0" y="0"/>
            <a:chExt cx="355926" cy="307944"/>
          </a:xfrm>
        </p:grpSpPr>
        <p:sp>
          <p:nvSpPr>
            <p:cNvPr id="14" name="Shape 429">
              <a:extLst>
                <a:ext uri="{FF2B5EF4-FFF2-40B4-BE49-F238E27FC236}">
                  <a16:creationId xmlns:a16="http://schemas.microsoft.com/office/drawing/2014/main" id="{5B8F1D61-CA6A-DBE3-A4F1-1E38653F394D}"/>
                </a:ext>
              </a:extLst>
            </p:cNvPr>
            <p:cNvSpPr/>
            <p:nvPr/>
          </p:nvSpPr>
          <p:spPr>
            <a:xfrm>
              <a:off x="0" y="119"/>
              <a:ext cx="177963" cy="307825"/>
            </a:xfrm>
            <a:custGeom>
              <a:avLst/>
              <a:gdLst/>
              <a:ahLst/>
              <a:cxnLst/>
              <a:rect l="0" t="0" r="0" b="0"/>
              <a:pathLst>
                <a:path w="177963" h="307825">
                  <a:moveTo>
                    <a:pt x="177963" y="0"/>
                  </a:moveTo>
                  <a:lnTo>
                    <a:pt x="177963" y="72879"/>
                  </a:lnTo>
                  <a:lnTo>
                    <a:pt x="165857" y="72879"/>
                  </a:lnTo>
                  <a:lnTo>
                    <a:pt x="165857" y="214657"/>
                  </a:lnTo>
                  <a:lnTo>
                    <a:pt x="177963" y="214657"/>
                  </a:lnTo>
                  <a:lnTo>
                    <a:pt x="177963" y="230860"/>
                  </a:lnTo>
                  <a:cubicBezTo>
                    <a:pt x="166664" y="230860"/>
                    <a:pt x="157786" y="239771"/>
                    <a:pt x="157786" y="251114"/>
                  </a:cubicBezTo>
                  <a:cubicBezTo>
                    <a:pt x="157786" y="262456"/>
                    <a:pt x="166664" y="271368"/>
                    <a:pt x="177963" y="271368"/>
                  </a:cubicBezTo>
                  <a:lnTo>
                    <a:pt x="177963" y="307825"/>
                  </a:lnTo>
                  <a:lnTo>
                    <a:pt x="20177" y="307825"/>
                  </a:lnTo>
                  <a:cubicBezTo>
                    <a:pt x="7667" y="307825"/>
                    <a:pt x="0" y="294457"/>
                    <a:pt x="6053" y="283520"/>
                  </a:cubicBezTo>
                  <a:lnTo>
                    <a:pt x="164243" y="8084"/>
                  </a:lnTo>
                  <a:lnTo>
                    <a:pt x="177963"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sp>
          <p:nvSpPr>
            <p:cNvPr id="16" name="Shape 430">
              <a:extLst>
                <a:ext uri="{FF2B5EF4-FFF2-40B4-BE49-F238E27FC236}">
                  <a16:creationId xmlns:a16="http://schemas.microsoft.com/office/drawing/2014/main" id="{9A57F3E3-8C8F-0B6A-760D-764CF8DFED29}"/>
                </a:ext>
              </a:extLst>
            </p:cNvPr>
            <p:cNvSpPr/>
            <p:nvPr/>
          </p:nvSpPr>
          <p:spPr>
            <a:xfrm>
              <a:off x="177963" y="0"/>
              <a:ext cx="177963" cy="307944"/>
            </a:xfrm>
            <a:custGeom>
              <a:avLst/>
              <a:gdLst/>
              <a:ahLst/>
              <a:cxnLst/>
              <a:rect l="0" t="0" r="0" b="0"/>
              <a:pathLst>
                <a:path w="177963" h="307944">
                  <a:moveTo>
                    <a:pt x="202" y="0"/>
                  </a:moveTo>
                  <a:cubicBezTo>
                    <a:pt x="5649" y="0"/>
                    <a:pt x="11097" y="2734"/>
                    <a:pt x="14124" y="8203"/>
                  </a:cubicBezTo>
                  <a:lnTo>
                    <a:pt x="171910" y="283639"/>
                  </a:lnTo>
                  <a:cubicBezTo>
                    <a:pt x="177963" y="294576"/>
                    <a:pt x="170296" y="307944"/>
                    <a:pt x="157786" y="307944"/>
                  </a:cubicBezTo>
                  <a:lnTo>
                    <a:pt x="0" y="307944"/>
                  </a:lnTo>
                  <a:lnTo>
                    <a:pt x="0" y="271487"/>
                  </a:lnTo>
                  <a:cubicBezTo>
                    <a:pt x="11299" y="271487"/>
                    <a:pt x="20177" y="262575"/>
                    <a:pt x="20177" y="251233"/>
                  </a:cubicBezTo>
                  <a:cubicBezTo>
                    <a:pt x="20177" y="239890"/>
                    <a:pt x="11299" y="230979"/>
                    <a:pt x="0" y="230979"/>
                  </a:cubicBezTo>
                  <a:lnTo>
                    <a:pt x="0" y="214776"/>
                  </a:lnTo>
                  <a:lnTo>
                    <a:pt x="12106" y="214776"/>
                  </a:lnTo>
                  <a:lnTo>
                    <a:pt x="12106" y="72998"/>
                  </a:lnTo>
                  <a:lnTo>
                    <a:pt x="0" y="72998"/>
                  </a:lnTo>
                  <a:lnTo>
                    <a:pt x="0" y="119"/>
                  </a:lnTo>
                  <a:lnTo>
                    <a:pt x="202"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grpSp>
      <p:sp>
        <p:nvSpPr>
          <p:cNvPr id="17" name="TextBox 16">
            <a:extLst>
              <a:ext uri="{FF2B5EF4-FFF2-40B4-BE49-F238E27FC236}">
                <a16:creationId xmlns:a16="http://schemas.microsoft.com/office/drawing/2014/main" id="{E7C742C6-AD2F-7356-9122-12B88C6D05FF}"/>
              </a:ext>
            </a:extLst>
          </p:cNvPr>
          <p:cNvSpPr txBox="1"/>
          <p:nvPr/>
        </p:nvSpPr>
        <p:spPr>
          <a:xfrm>
            <a:off x="3021242" y="5142798"/>
            <a:ext cx="6096000" cy="524311"/>
          </a:xfrm>
          <a:prstGeom prst="rect">
            <a:avLst/>
          </a:prstGeom>
          <a:noFill/>
        </p:spPr>
        <p:txBody>
          <a:bodyPr wrap="square">
            <a:spAutoFit/>
          </a:bodyPr>
          <a:lstStyle/>
          <a:p>
            <a:pPr marL="6350" marR="7620" indent="-6350">
              <a:lnSpc>
                <a:spcPct val="102000"/>
              </a:lnSpc>
              <a:spcBef>
                <a:spcPts val="0"/>
              </a:spcBef>
              <a:spcAft>
                <a:spcPts val="645"/>
              </a:spcAft>
            </a:pPr>
            <a:r>
              <a:rPr lang="en-US" sz="1400" dirty="0">
                <a:solidFill>
                  <a:srgbClr val="233962"/>
                </a:solidFill>
                <a:effectLst/>
                <a:latin typeface="Calibri" panose="020F0502020204030204" pitchFamily="34" charset="0"/>
                <a:ea typeface="Calibri" panose="020F0502020204030204" pitchFamily="34" charset="0"/>
              </a:rPr>
              <a:t>Reminder: an acceptable ID used for photo ID can also be used for HAVA ID if it is current and valid.</a:t>
            </a:r>
          </a:p>
        </p:txBody>
      </p:sp>
      <p:sp>
        <p:nvSpPr>
          <p:cNvPr id="18" name="Rectangle 17">
            <a:extLst>
              <a:ext uri="{FF2B5EF4-FFF2-40B4-BE49-F238E27FC236}">
                <a16:creationId xmlns:a16="http://schemas.microsoft.com/office/drawing/2014/main" id="{1AD7969A-FBFD-9CC4-937D-713006B9B6A0}"/>
              </a:ext>
            </a:extLst>
          </p:cNvPr>
          <p:cNvSpPr/>
          <p:nvPr/>
        </p:nvSpPr>
        <p:spPr>
          <a:xfrm>
            <a:off x="3846869" y="2124769"/>
            <a:ext cx="4444746" cy="284913"/>
          </a:xfrm>
          <a:prstGeom prst="rect">
            <a:avLst/>
          </a:prstGeom>
          <a:solidFill>
            <a:srgbClr val="A0191D"/>
          </a:solidFill>
          <a:ln>
            <a:solidFill>
              <a:srgbClr val="A019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0" marR="7620" indent="-6350">
              <a:lnSpc>
                <a:spcPct val="102000"/>
              </a:lnSpc>
              <a:spcBef>
                <a:spcPts val="0"/>
              </a:spcBef>
              <a:spcAft>
                <a:spcPts val="1605"/>
              </a:spcAft>
            </a:pPr>
            <a:r>
              <a:rPr lang="en-US" sz="1600" b="1" dirty="0">
                <a:solidFill>
                  <a:schemeClr val="bg1"/>
                </a:solidFill>
                <a:effectLst/>
                <a:latin typeface="Calibri" panose="020F0502020204030204" pitchFamily="34" charset="0"/>
                <a:ea typeface="Calibri" panose="020F0502020204030204" pitchFamily="34" charset="0"/>
              </a:rPr>
              <a:t>This is separate from the NC photo ID requirement</a:t>
            </a:r>
          </a:p>
        </p:txBody>
      </p:sp>
    </p:spTree>
    <p:custDataLst>
      <p:tags r:id="rId1"/>
    </p:custDataLst>
    <p:extLst>
      <p:ext uri="{BB962C8B-B14F-4D97-AF65-F5344CB8AC3E}">
        <p14:creationId xmlns:p14="http://schemas.microsoft.com/office/powerpoint/2010/main" val="3677364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9EE801-8E4C-5D0A-6686-DF28C3DA87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6131" y="1310589"/>
            <a:ext cx="8409422" cy="3781480"/>
          </a:xfrm>
          <a:prstGeom prst="rect">
            <a:avLst/>
          </a:prstGeom>
        </p:spPr>
      </p:pic>
    </p:spTree>
    <p:custDataLst>
      <p:tags r:id="rId1"/>
    </p:custDataLst>
    <p:extLst>
      <p:ext uri="{BB962C8B-B14F-4D97-AF65-F5344CB8AC3E}">
        <p14:creationId xmlns:p14="http://schemas.microsoft.com/office/powerpoint/2010/main" val="3730216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A909AC8C-EBAB-4422-BA6F-F2339472BA5D}"/>
              </a:ext>
            </a:extLst>
          </p:cNvPr>
          <p:cNvSpPr>
            <a:spLocks noChangeArrowheads="1"/>
          </p:cNvSpPr>
          <p:nvPr/>
        </p:nvSpPr>
        <p:spPr bwMode="auto">
          <a:xfrm>
            <a:off x="2748265" y="879830"/>
            <a:ext cx="6749868" cy="872770"/>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Even if a voter is registered in the county, the voter may not be eligible to participate in the election, or may not be in the pollbook where they present to vote. An election official will need to determine if the voter has an eligible ballot style for the election.</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2">
            <a:extLst>
              <a:ext uri="{FF2B5EF4-FFF2-40B4-BE49-F238E27FC236}">
                <a16:creationId xmlns:a16="http://schemas.microsoft.com/office/drawing/2014/main" id="{762BC3B2-B5C0-41A8-B5B6-94F1324E775F}"/>
              </a:ext>
            </a:extLst>
          </p:cNvPr>
          <p:cNvSpPr>
            <a:spLocks noChangeArrowheads="1"/>
          </p:cNvSpPr>
          <p:nvPr/>
        </p:nvSpPr>
        <p:spPr bwMode="auto">
          <a:xfrm>
            <a:off x="2738029" y="609713"/>
            <a:ext cx="1641257" cy="260059"/>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No Ballot</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Text Box 7">
            <a:extLst>
              <a:ext uri="{FF2B5EF4-FFF2-40B4-BE49-F238E27FC236}">
                <a16:creationId xmlns:a16="http://schemas.microsoft.com/office/drawing/2014/main" id="{72EF8975-685C-478C-AEFE-120328CF2784}"/>
              </a:ext>
            </a:extLst>
          </p:cNvPr>
          <p:cNvSpPr txBox="1">
            <a:spLocks noChangeArrowheads="1"/>
          </p:cNvSpPr>
          <p:nvPr/>
        </p:nvSpPr>
        <p:spPr bwMode="auto">
          <a:xfrm>
            <a:off x="3084477" y="3869175"/>
            <a:ext cx="6664619" cy="1530489"/>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If the voter is registered to vote in the county (Active or Inactive) but the voter does not appear to have an eligible ballot style, complete a </a:t>
            </a:r>
            <a:r>
              <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Help Station Referral Form </a:t>
            </a: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and refer the voter to the Help Station.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If the voter is not in your printed pollbook, the election official should always complete a </a:t>
            </a:r>
            <a:r>
              <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Help Station Referral Form </a:t>
            </a: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and refer the voter to the Help Station.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6" name="Graphic 15" descr="Warning">
            <a:extLst>
              <a:ext uri="{FF2B5EF4-FFF2-40B4-BE49-F238E27FC236}">
                <a16:creationId xmlns:a16="http://schemas.microsoft.com/office/drawing/2014/main" id="{0EC177DE-1013-4771-919B-828DE27155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58621" y="4383031"/>
            <a:ext cx="387841" cy="387841"/>
          </a:xfrm>
          <a:prstGeom prst="rect">
            <a:avLst/>
          </a:prstGeom>
        </p:spPr>
      </p:pic>
      <p:grpSp>
        <p:nvGrpSpPr>
          <p:cNvPr id="4" name="Group 3">
            <a:extLst>
              <a:ext uri="{FF2B5EF4-FFF2-40B4-BE49-F238E27FC236}">
                <a16:creationId xmlns:a16="http://schemas.microsoft.com/office/drawing/2014/main" id="{6A72ADB4-EC1F-011A-D17A-63319F4449DF}"/>
              </a:ext>
            </a:extLst>
          </p:cNvPr>
          <p:cNvGrpSpPr/>
          <p:nvPr/>
        </p:nvGrpSpPr>
        <p:grpSpPr>
          <a:xfrm>
            <a:off x="2682773" y="5839944"/>
            <a:ext cx="6850606" cy="367244"/>
            <a:chOff x="2682773" y="5839944"/>
            <a:chExt cx="6850606" cy="367244"/>
          </a:xfrm>
        </p:grpSpPr>
        <p:sp>
          <p:nvSpPr>
            <p:cNvPr id="3" name="Rectangle 56">
              <a:extLst>
                <a:ext uri="{FF2B5EF4-FFF2-40B4-BE49-F238E27FC236}">
                  <a16:creationId xmlns:a16="http://schemas.microsoft.com/office/drawing/2014/main" id="{F1C53983-5EC1-432E-9259-B9FF644C93BC}"/>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 name="Text Box 58">
              <a:extLst>
                <a:ext uri="{FF2B5EF4-FFF2-40B4-BE49-F238E27FC236}">
                  <a16:creationId xmlns:a16="http://schemas.microsoft.com/office/drawing/2014/main" id="{49E856D9-BFF7-432E-88B8-B977A138F072}"/>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Check-in Station | </a:t>
              </a:r>
              <a:r>
                <a:rPr lang="en-US" altLang="en-US" sz="1000" b="1" kern="0" dirty="0">
                  <a:solidFill>
                    <a:srgbClr val="FFFFFF"/>
                  </a:solidFill>
                  <a:latin typeface="Century Gothic" panose="020B0502020202020204" pitchFamily="34" charset="0"/>
                </a:rPr>
                <a:t>25</a:t>
              </a: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 </a:t>
              </a:r>
            </a:p>
          </p:txBody>
        </p:sp>
        <p:sp>
          <p:nvSpPr>
            <p:cNvPr id="11" name="TextBox 10">
              <a:extLst>
                <a:ext uri="{FF2B5EF4-FFF2-40B4-BE49-F238E27FC236}">
                  <a16:creationId xmlns:a16="http://schemas.microsoft.com/office/drawing/2014/main" id="{6F61FA63-422F-4429-AD6F-65C740663A7D}"/>
                </a:ext>
              </a:extLst>
            </p:cNvPr>
            <p:cNvSpPr txBox="1"/>
            <p:nvPr/>
          </p:nvSpPr>
          <p:spPr>
            <a:xfrm>
              <a:off x="2682773" y="5839944"/>
              <a:ext cx="4556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Step 4: Voter Status Review</a:t>
              </a:r>
            </a:p>
          </p:txBody>
        </p:sp>
      </p:grpSp>
      <p:sp>
        <p:nvSpPr>
          <p:cNvPr id="13" name="Text Box 60">
            <a:extLst>
              <a:ext uri="{FF2B5EF4-FFF2-40B4-BE49-F238E27FC236}">
                <a16:creationId xmlns:a16="http://schemas.microsoft.com/office/drawing/2014/main" id="{58DAFDA2-A22D-4717-8161-6388786F9BD5}"/>
              </a:ext>
            </a:extLst>
          </p:cNvPr>
          <p:cNvSpPr txBox="1">
            <a:spLocks noChangeArrowheads="1"/>
          </p:cNvSpPr>
          <p:nvPr/>
        </p:nvSpPr>
        <p:spPr bwMode="auto">
          <a:xfrm>
            <a:off x="2751270" y="1945735"/>
            <a:ext cx="6706216" cy="39581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233962"/>
                </a:solidFill>
                <a:effectLst/>
                <a:uLnTx/>
                <a:uFillTx/>
                <a:latin typeface="Calibri" panose="020F0502020204030204"/>
                <a:ea typeface="+mn-ea"/>
                <a:cs typeface="+mn-cs"/>
              </a:rPr>
              <a:t>A person’s eligibility to participate in an election is based on these factors:</a:t>
            </a:r>
            <a:endParaRPr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 name="Rectangle 2">
            <a:extLst>
              <a:ext uri="{FF2B5EF4-FFF2-40B4-BE49-F238E27FC236}">
                <a16:creationId xmlns:a16="http://schemas.microsoft.com/office/drawing/2014/main" id="{A60F2866-0BA9-408D-84A1-3592DABAE681}"/>
              </a:ext>
            </a:extLst>
          </p:cNvPr>
          <p:cNvSpPr>
            <a:spLocks noChangeArrowheads="1"/>
          </p:cNvSpPr>
          <p:nvPr/>
        </p:nvSpPr>
        <p:spPr bwMode="auto">
          <a:xfrm>
            <a:off x="4267200" y="2534684"/>
            <a:ext cx="3657600" cy="74554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Residence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Party Affiliation (partisan primary only)</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255499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2D0A2-4C4E-362F-DF91-62475B961414}"/>
            </a:ext>
          </a:extLst>
        </p:cNvPr>
        <p:cNvGrpSpPr/>
        <p:nvPr/>
      </p:nvGrpSpPr>
      <p:grpSpPr>
        <a:xfrm>
          <a:off x="0" y="0"/>
          <a:ext cx="0" cy="0"/>
          <a:chOff x="0" y="0"/>
          <a:chExt cx="0" cy="0"/>
        </a:xfrm>
      </p:grpSpPr>
      <p:sp>
        <p:nvSpPr>
          <p:cNvPr id="3" name="Rectangle 56">
            <a:extLst>
              <a:ext uri="{FF2B5EF4-FFF2-40B4-BE49-F238E27FC236}">
                <a16:creationId xmlns:a16="http://schemas.microsoft.com/office/drawing/2014/main" id="{C6DAA538-22F1-E8E6-F71C-3D28A970993A}"/>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 name="Text Box 58">
            <a:extLst>
              <a:ext uri="{FF2B5EF4-FFF2-40B4-BE49-F238E27FC236}">
                <a16:creationId xmlns:a16="http://schemas.microsoft.com/office/drawing/2014/main" id="{622B2138-B42F-B659-E1E6-1EEF0756200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Check-in Station | </a:t>
            </a:r>
            <a:r>
              <a:rPr lang="en-US" altLang="en-US" sz="1000" b="1" kern="0" dirty="0">
                <a:solidFill>
                  <a:srgbClr val="FFFFFF"/>
                </a:solidFill>
                <a:latin typeface="Century Gothic" panose="020B0502020202020204" pitchFamily="34" charset="0"/>
              </a:rPr>
              <a:t>26</a:t>
            </a: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 </a:t>
            </a:r>
          </a:p>
        </p:txBody>
      </p:sp>
      <p:sp>
        <p:nvSpPr>
          <p:cNvPr id="12" name="Rectangle 3">
            <a:extLst>
              <a:ext uri="{FF2B5EF4-FFF2-40B4-BE49-F238E27FC236}">
                <a16:creationId xmlns:a16="http://schemas.microsoft.com/office/drawing/2014/main" id="{1D0A1BAF-EA48-F3CE-173B-5F6B5E4FBE0C}"/>
              </a:ext>
            </a:extLst>
          </p:cNvPr>
          <p:cNvSpPr>
            <a:spLocks noChangeArrowheads="1"/>
          </p:cNvSpPr>
          <p:nvPr/>
        </p:nvSpPr>
        <p:spPr bwMode="auto">
          <a:xfrm>
            <a:off x="2748265" y="896024"/>
            <a:ext cx="6749868" cy="114966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If the record indicates that the voter has already cast a ballot, the election official should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reconfirm that the correct voter record has been located in the voter list. If it is determined to be the correct voter record, the election official should explain that the voter may cast a provisional ballot that will allow the county board of elections to research the matter.</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2">
            <a:extLst>
              <a:ext uri="{FF2B5EF4-FFF2-40B4-BE49-F238E27FC236}">
                <a16:creationId xmlns:a16="http://schemas.microsoft.com/office/drawing/2014/main" id="{5825B33B-A4AF-16DE-00A8-42C81E23A1F8}"/>
              </a:ext>
            </a:extLst>
          </p:cNvPr>
          <p:cNvSpPr>
            <a:spLocks noChangeArrowheads="1"/>
          </p:cNvSpPr>
          <p:nvPr/>
        </p:nvSpPr>
        <p:spPr bwMode="auto">
          <a:xfrm>
            <a:off x="2751281" y="645228"/>
            <a:ext cx="1992997" cy="253991"/>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233962"/>
                </a:solidFill>
                <a:effectLst/>
                <a:uLnTx/>
                <a:uFillTx/>
                <a:latin typeface="Calibri" panose="020F0502020204030204" pitchFamily="34" charset="0"/>
                <a:ea typeface="+mn-ea"/>
                <a:cs typeface="+mn-cs"/>
              </a:rPr>
              <a:t>Absentee/Already Voted</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Text Box 7">
            <a:extLst>
              <a:ext uri="{FF2B5EF4-FFF2-40B4-BE49-F238E27FC236}">
                <a16:creationId xmlns:a16="http://schemas.microsoft.com/office/drawing/2014/main" id="{5814B102-D119-310D-7A45-5A05D99238C9}"/>
              </a:ext>
            </a:extLst>
          </p:cNvPr>
          <p:cNvSpPr txBox="1">
            <a:spLocks noChangeArrowheads="1"/>
          </p:cNvSpPr>
          <p:nvPr/>
        </p:nvSpPr>
        <p:spPr bwMode="auto">
          <a:xfrm>
            <a:off x="3084477" y="2107608"/>
            <a:ext cx="6664619" cy="580199"/>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If the voter indicates that they have not already cast a ballot in the election, complete a </a:t>
            </a:r>
            <a:r>
              <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Help Station Referral Form </a:t>
            </a: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and refer the voter to the Help Station.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6" name="Graphic 15" descr="Warning">
            <a:extLst>
              <a:ext uri="{FF2B5EF4-FFF2-40B4-BE49-F238E27FC236}">
                <a16:creationId xmlns:a16="http://schemas.microsoft.com/office/drawing/2014/main" id="{2E1260C6-1D31-02C5-E5FD-E5DEAAC10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6636" y="2166717"/>
            <a:ext cx="387841" cy="387841"/>
          </a:xfrm>
          <a:prstGeom prst="rect">
            <a:avLst/>
          </a:prstGeom>
        </p:spPr>
      </p:pic>
      <p:sp>
        <p:nvSpPr>
          <p:cNvPr id="13" name="Rectangle 3">
            <a:extLst>
              <a:ext uri="{FF2B5EF4-FFF2-40B4-BE49-F238E27FC236}">
                <a16:creationId xmlns:a16="http://schemas.microsoft.com/office/drawing/2014/main" id="{D5876829-644E-1630-C317-E63FE8349DCF}"/>
              </a:ext>
            </a:extLst>
          </p:cNvPr>
          <p:cNvSpPr>
            <a:spLocks noChangeArrowheads="1"/>
          </p:cNvSpPr>
          <p:nvPr/>
        </p:nvSpPr>
        <p:spPr bwMode="auto">
          <a:xfrm>
            <a:off x="2748265" y="3741824"/>
            <a:ext cx="6749868" cy="491132"/>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The voter is no longer considered to be registered to vote in the county. Voter may only vote a provisional ballot.</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7" name="Rectangle 2">
            <a:extLst>
              <a:ext uri="{FF2B5EF4-FFF2-40B4-BE49-F238E27FC236}">
                <a16:creationId xmlns:a16="http://schemas.microsoft.com/office/drawing/2014/main" id="{EF7F9FCD-6334-0991-5703-B0318097B9CB}"/>
              </a:ext>
            </a:extLst>
          </p:cNvPr>
          <p:cNvSpPr>
            <a:spLocks noChangeArrowheads="1"/>
          </p:cNvSpPr>
          <p:nvPr/>
        </p:nvSpPr>
        <p:spPr bwMode="auto">
          <a:xfrm>
            <a:off x="2742735" y="3484959"/>
            <a:ext cx="1641257" cy="260059"/>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Removed/Denied</a:t>
            </a: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Text Box 7">
            <a:extLst>
              <a:ext uri="{FF2B5EF4-FFF2-40B4-BE49-F238E27FC236}">
                <a16:creationId xmlns:a16="http://schemas.microsoft.com/office/drawing/2014/main" id="{9BC83027-BCA3-1BB4-0AD9-EA073C6B57E7}"/>
              </a:ext>
            </a:extLst>
          </p:cNvPr>
          <p:cNvSpPr txBox="1">
            <a:spLocks noChangeArrowheads="1"/>
          </p:cNvSpPr>
          <p:nvPr/>
        </p:nvSpPr>
        <p:spPr bwMode="auto">
          <a:xfrm>
            <a:off x="3084477" y="4426384"/>
            <a:ext cx="6664619" cy="347511"/>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defRPr/>
            </a:pPr>
            <a:r>
              <a:rPr kumimoji="0" lang="en-US" altLang="en-US" sz="1400" b="0" i="0" u="none" strike="noStrike" kern="1200" cap="none" spc="0" normalizeH="0" baseline="0" noProof="0" dirty="0">
                <a:ln>
                  <a:noFill/>
                </a:ln>
                <a:solidFill>
                  <a:srgbClr val="233962"/>
                </a:solidFill>
                <a:effectLst/>
                <a:uLnTx/>
                <a:uFillTx/>
                <a:latin typeface="Calibri"/>
                <a:ea typeface="Calibri"/>
                <a:cs typeface="Calibri"/>
              </a:rPr>
              <a:t>Complete a </a:t>
            </a:r>
            <a:r>
              <a:rPr kumimoji="0" lang="en-US" altLang="en-US" sz="1400" b="1" i="0" u="none" strike="noStrike" kern="1200" cap="none" spc="0" normalizeH="0" baseline="0" noProof="0" dirty="0">
                <a:ln>
                  <a:noFill/>
                </a:ln>
                <a:solidFill>
                  <a:srgbClr val="233962"/>
                </a:solidFill>
                <a:effectLst/>
                <a:uLnTx/>
                <a:uFillTx/>
                <a:latin typeface="Calibri"/>
                <a:ea typeface="Calibri"/>
                <a:cs typeface="Calibri"/>
              </a:rPr>
              <a:t>Help Station Referral Form </a:t>
            </a:r>
            <a:r>
              <a:rPr kumimoji="0" lang="en-US" altLang="en-US" sz="1400" b="0" i="0" u="none" strike="noStrike" kern="1200" cap="none" spc="0" normalizeH="0" baseline="0" noProof="0" dirty="0">
                <a:ln>
                  <a:noFill/>
                </a:ln>
                <a:solidFill>
                  <a:srgbClr val="233962"/>
                </a:solidFill>
                <a:effectLst/>
                <a:uLnTx/>
                <a:uFillTx/>
                <a:latin typeface="Calibri"/>
                <a:ea typeface="Calibri"/>
                <a:cs typeface="Calibri"/>
              </a:rPr>
              <a:t>and refer the voter to the Help Station.</a:t>
            </a:r>
            <a:r>
              <a:rPr lang="en-US" altLang="en-US" sz="1400" dirty="0">
                <a:solidFill>
                  <a:srgbClr val="233962"/>
                </a:solidFill>
                <a:latin typeface="Calibri"/>
                <a:ea typeface="Calibri"/>
                <a:cs typeface="Calibri"/>
              </a:rPr>
              <a:t>  Please note that if this is during the early voting period, voters can same-day register. </a:t>
            </a:r>
            <a:endPar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endParaRPr>
          </a:p>
        </p:txBody>
      </p:sp>
      <p:pic>
        <p:nvPicPr>
          <p:cNvPr id="19" name="Graphic 18" descr="Warning">
            <a:extLst>
              <a:ext uri="{FF2B5EF4-FFF2-40B4-BE49-F238E27FC236}">
                <a16:creationId xmlns:a16="http://schemas.microsoft.com/office/drawing/2014/main" id="{6A1BA789-7FD0-2BBA-5F90-52B5A5BD0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6636" y="4374973"/>
            <a:ext cx="387841" cy="387841"/>
          </a:xfrm>
          <a:prstGeom prst="rect">
            <a:avLst/>
          </a:prstGeom>
        </p:spPr>
      </p:pic>
      <p:sp>
        <p:nvSpPr>
          <p:cNvPr id="20" name="TextBox 19">
            <a:extLst>
              <a:ext uri="{FF2B5EF4-FFF2-40B4-BE49-F238E27FC236}">
                <a16:creationId xmlns:a16="http://schemas.microsoft.com/office/drawing/2014/main" id="{FFBD1D79-4E14-C486-8906-76CB54840D46}"/>
              </a:ext>
            </a:extLst>
          </p:cNvPr>
          <p:cNvSpPr txBox="1"/>
          <p:nvPr/>
        </p:nvSpPr>
        <p:spPr>
          <a:xfrm>
            <a:off x="2682773" y="5839944"/>
            <a:ext cx="4556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Step 4: Voter Status Review</a:t>
            </a:r>
          </a:p>
        </p:txBody>
      </p:sp>
    </p:spTree>
    <p:custDataLst>
      <p:tags r:id="rId1"/>
    </p:custDataLst>
    <p:extLst>
      <p:ext uri="{BB962C8B-B14F-4D97-AF65-F5344CB8AC3E}">
        <p14:creationId xmlns:p14="http://schemas.microsoft.com/office/powerpoint/2010/main" val="1861914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2800" b="1" kern="0" dirty="0">
                <a:solidFill>
                  <a:srgbClr val="FFFFFF"/>
                </a:solidFill>
                <a:latin typeface="Century Gothic" panose="020B0502020202020204" pitchFamily="34" charset="0"/>
              </a:rPr>
              <a:t>Step 5: Party Affiliation Review</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400513" y="2874666"/>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2867036"/>
            <a:ext cx="5504868" cy="369332"/>
          </a:xfrm>
          <a:prstGeom prst="rect">
            <a:avLst/>
          </a:prstGeom>
          <a:noFill/>
        </p:spPr>
        <p:txBody>
          <a:bodyPr wrap="square" rtlCol="0">
            <a:spAutoFit/>
          </a:bodyPr>
          <a:lstStyle/>
          <a:p>
            <a:r>
              <a:rPr lang="en-US" b="1" dirty="0">
                <a:solidFill>
                  <a:schemeClr val="bg1"/>
                </a:solidFill>
                <a:latin typeface="Century Gothic" panose="020B0502020202020204" pitchFamily="34" charset="0"/>
              </a:rPr>
              <a:t>Ask the voter to state their party affiliation</a:t>
            </a:r>
          </a:p>
        </p:txBody>
      </p:sp>
      <p:sp>
        <p:nvSpPr>
          <p:cNvPr id="9" name="Rectangle 2">
            <a:extLst>
              <a:ext uri="{FF2B5EF4-FFF2-40B4-BE49-F238E27FC236}">
                <a16:creationId xmlns:a16="http://schemas.microsoft.com/office/drawing/2014/main" id="{89432337-8450-4B25-8EDC-7063DDD22AB8}"/>
              </a:ext>
            </a:extLst>
          </p:cNvPr>
          <p:cNvSpPr>
            <a:spLocks noChangeArrowheads="1"/>
          </p:cNvSpPr>
          <p:nvPr/>
        </p:nvSpPr>
        <p:spPr bwMode="auto">
          <a:xfrm>
            <a:off x="4593364" y="1413502"/>
            <a:ext cx="3005271" cy="588526"/>
          </a:xfrm>
          <a:prstGeom prst="rect">
            <a:avLst/>
          </a:prstGeom>
          <a:solidFill>
            <a:srgbClr val="A0191D"/>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dirty="0">
                <a:solidFill>
                  <a:srgbClr val="FFFFFF"/>
                </a:solidFill>
                <a:latin typeface="Calibri" panose="020F0502020204030204" pitchFamily="34" charset="0"/>
              </a:rPr>
              <a:t>This step is for partisan primaries only</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142210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r" eaLnBrk="0" fontAlgn="base" hangingPunct="0">
              <a:spcBef>
                <a:spcPct val="0"/>
              </a:spcBef>
              <a:spcAft>
                <a:spcPct val="0"/>
              </a:spcAft>
            </a:pPr>
            <a:r>
              <a:rPr lang="en-US" altLang="en-US" sz="1000" b="1" kern="0" dirty="0">
                <a:solidFill>
                  <a:srgbClr val="FFFFFF"/>
                </a:solidFill>
                <a:latin typeface="Century Gothic" panose="020B0502020202020204" pitchFamily="34" charset="0"/>
              </a:rPr>
              <a:t>Check-in Station | 28</a:t>
            </a:r>
          </a:p>
        </p:txBody>
      </p:sp>
      <p:sp>
        <p:nvSpPr>
          <p:cNvPr id="14" name="Rectangle 61">
            <a:extLst>
              <a:ext uri="{FF2B5EF4-FFF2-40B4-BE49-F238E27FC236}">
                <a16:creationId xmlns:a16="http://schemas.microsoft.com/office/drawing/2014/main" id="{3BF624F3-40DB-42D5-9A14-60AF162BFBA2}"/>
              </a:ext>
            </a:extLst>
          </p:cNvPr>
          <p:cNvSpPr>
            <a:spLocks noChangeArrowheads="1"/>
          </p:cNvSpPr>
          <p:nvPr/>
        </p:nvSpPr>
        <p:spPr bwMode="auto">
          <a:xfrm>
            <a:off x="4404099" y="653649"/>
            <a:ext cx="3657600" cy="578450"/>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dirty="0">
                <a:ln>
                  <a:noFill/>
                </a:ln>
                <a:solidFill>
                  <a:srgbClr val="FFFFFF"/>
                </a:solidFill>
                <a:effectLst/>
                <a:uLnTx/>
                <a:uFillTx/>
                <a:latin typeface="Century Gothic" panose="020B0502020202020204" pitchFamily="34" charset="0"/>
              </a:rPr>
              <a:t>Ask the voter to state their party affiliation </a:t>
            </a:r>
            <a:r>
              <a:rPr kumimoji="0" lang="en-US" altLang="en-US" sz="1600" b="1" i="0" u="none" strike="noStrike" kern="0" cap="none" spc="0" normalizeH="0" baseline="0" noProof="0" dirty="0">
                <a:ln>
                  <a:noFill/>
                </a:ln>
                <a:solidFill>
                  <a:schemeClr val="bg1"/>
                </a:solidFill>
                <a:effectLst/>
                <a:uLnTx/>
                <a:uFillTx/>
                <a:latin typeface="Century Gothic" panose="020B0502020202020204" pitchFamily="34" charset="0"/>
              </a:rPr>
              <a:t>(partisan primaries only)</a:t>
            </a:r>
            <a:endParaRPr kumimoji="0" lang="en-US" altLang="en-US" sz="2400" b="0" i="0" u="none" strike="noStrike" kern="0" cap="none" spc="0" normalizeH="0" baseline="0" noProof="0" dirty="0">
              <a:ln>
                <a:noFill/>
              </a:ln>
              <a:solidFill>
                <a:schemeClr val="bg1"/>
              </a:solidFill>
              <a:effectLst/>
              <a:uLnTx/>
              <a:uFillTx/>
              <a:latin typeface="Century Gothic" panose="020B0502020202020204" pitchFamily="34" charset="0"/>
            </a:endParaRPr>
          </a:p>
        </p:txBody>
      </p:sp>
      <p:sp>
        <p:nvSpPr>
          <p:cNvPr id="18" name="Text Box 7">
            <a:extLst>
              <a:ext uri="{FF2B5EF4-FFF2-40B4-BE49-F238E27FC236}">
                <a16:creationId xmlns:a16="http://schemas.microsoft.com/office/drawing/2014/main" id="{E04F60A2-027F-4DAA-AAA9-561A6F0793A6}"/>
              </a:ext>
            </a:extLst>
          </p:cNvPr>
          <p:cNvSpPr txBox="1">
            <a:spLocks noChangeArrowheads="1"/>
          </p:cNvSpPr>
          <p:nvPr/>
        </p:nvSpPr>
        <p:spPr bwMode="auto">
          <a:xfrm>
            <a:off x="2760513" y="2301794"/>
            <a:ext cx="6778362" cy="1355238"/>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dirty="0">
                <a:solidFill>
                  <a:srgbClr val="233962"/>
                </a:solidFill>
                <a:latin typeface="Calibri" panose="020F0502020204030204" pitchFamily="34" charset="0"/>
              </a:rPr>
              <a:t>Unaffiliated voters must state the party primary they wish to vote in or choose to vote a nonpartisan ballot.</a:t>
            </a:r>
          </a:p>
          <a:p>
            <a:pPr marL="285750" lvl="0" indent="-285750" eaLnBrk="0" fontAlgn="base" hangingPunct="0">
              <a:spcBef>
                <a:spcPct val="0"/>
              </a:spcBef>
              <a:spcAft>
                <a:spcPct val="0"/>
              </a:spcAft>
              <a:buFont typeface="Arial" panose="020B0604020202020204" pitchFamily="34" charset="0"/>
              <a:buChar char="•"/>
            </a:pPr>
            <a:r>
              <a:rPr lang="en-US" altLang="en-US" sz="1400" dirty="0">
                <a:solidFill>
                  <a:srgbClr val="233962"/>
                </a:solidFill>
                <a:latin typeface="Calibri" panose="020F0502020204030204" pitchFamily="34" charset="0"/>
              </a:rPr>
              <a:t>The following parties are recognized in North Carolina: Democratic, Green, Libertarian, and Republican.</a:t>
            </a:r>
          </a:p>
        </p:txBody>
      </p:sp>
      <p:sp>
        <p:nvSpPr>
          <p:cNvPr id="19" name="Text Box 7">
            <a:extLst>
              <a:ext uri="{FF2B5EF4-FFF2-40B4-BE49-F238E27FC236}">
                <a16:creationId xmlns:a16="http://schemas.microsoft.com/office/drawing/2014/main" id="{28204A10-A264-47F1-AC2B-F45660BB34B0}"/>
              </a:ext>
            </a:extLst>
          </p:cNvPr>
          <p:cNvSpPr txBox="1">
            <a:spLocks noChangeArrowheads="1"/>
          </p:cNvSpPr>
          <p:nvPr/>
        </p:nvSpPr>
        <p:spPr bwMode="auto">
          <a:xfrm>
            <a:off x="3117496" y="3568537"/>
            <a:ext cx="6417199" cy="958314"/>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dirty="0">
                <a:solidFill>
                  <a:srgbClr val="233962"/>
                </a:solidFill>
                <a:latin typeface="Calibri" panose="020F0502020204030204" pitchFamily="34" charset="0"/>
              </a:rPr>
              <a:t>If a voter requests a primary ballot for a party that is different than the party on their voter record, the election official must explain that the voter is not eligible for that ballot style but may vote that ballot provisionally. Complete a </a:t>
            </a:r>
            <a:r>
              <a:rPr lang="en-US" altLang="en-US" sz="1400" b="1" dirty="0">
                <a:solidFill>
                  <a:srgbClr val="233962"/>
                </a:solidFill>
                <a:latin typeface="Calibri" panose="020F0502020204030204" pitchFamily="34" charset="0"/>
              </a:rPr>
              <a:t>Help Station Referral Form </a:t>
            </a:r>
            <a:r>
              <a:rPr lang="en-US" altLang="en-US" sz="1400" dirty="0">
                <a:solidFill>
                  <a:srgbClr val="233962"/>
                </a:solidFill>
                <a:latin typeface="Calibri" panose="020F0502020204030204" pitchFamily="34" charset="0"/>
              </a:rPr>
              <a:t>and refer the voter to the Help Station.</a:t>
            </a:r>
          </a:p>
        </p:txBody>
      </p:sp>
      <p:pic>
        <p:nvPicPr>
          <p:cNvPr id="20" name="Graphic 19" descr="Warning">
            <a:extLst>
              <a:ext uri="{FF2B5EF4-FFF2-40B4-BE49-F238E27FC236}">
                <a16:creationId xmlns:a16="http://schemas.microsoft.com/office/drawing/2014/main" id="{AAF086C1-1815-41C0-8856-CC3FBA98FD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5180" y="3568537"/>
            <a:ext cx="387841" cy="387841"/>
          </a:xfrm>
          <a:prstGeom prst="rect">
            <a:avLst/>
          </a:prstGeom>
        </p:spPr>
      </p:pic>
      <p:grpSp>
        <p:nvGrpSpPr>
          <p:cNvPr id="21" name="Group 20">
            <a:extLst>
              <a:ext uri="{FF2B5EF4-FFF2-40B4-BE49-F238E27FC236}">
                <a16:creationId xmlns:a16="http://schemas.microsoft.com/office/drawing/2014/main" id="{C4FE29BC-CE80-471E-90A5-B988AD8A2BD0}"/>
              </a:ext>
            </a:extLst>
          </p:cNvPr>
          <p:cNvGrpSpPr/>
          <p:nvPr/>
        </p:nvGrpSpPr>
        <p:grpSpPr>
          <a:xfrm>
            <a:off x="3710313" y="779403"/>
            <a:ext cx="609562" cy="360916"/>
            <a:chOff x="3400376" y="1313364"/>
            <a:chExt cx="785731" cy="438003"/>
          </a:xfrm>
        </p:grpSpPr>
        <p:sp>
          <p:nvSpPr>
            <p:cNvPr id="22" name="Arrow: Chevron 21">
              <a:extLst>
                <a:ext uri="{FF2B5EF4-FFF2-40B4-BE49-F238E27FC236}">
                  <a16:creationId xmlns:a16="http://schemas.microsoft.com/office/drawing/2014/main" id="{AC05311D-050D-4317-87C8-C35CCE2C58AF}"/>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Chevron 22">
              <a:extLst>
                <a:ext uri="{FF2B5EF4-FFF2-40B4-BE49-F238E27FC236}">
                  <a16:creationId xmlns:a16="http://schemas.microsoft.com/office/drawing/2014/main" id="{18F7F081-AF92-4F6E-87C4-A3C7C8ECC8FA}"/>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60">
            <a:extLst>
              <a:ext uri="{FF2B5EF4-FFF2-40B4-BE49-F238E27FC236}">
                <a16:creationId xmlns:a16="http://schemas.microsoft.com/office/drawing/2014/main" id="{9E915A10-40EC-4208-BCF2-20EEDF358E73}"/>
              </a:ext>
            </a:extLst>
          </p:cNvPr>
          <p:cNvSpPr txBox="1">
            <a:spLocks noChangeArrowheads="1"/>
          </p:cNvSpPr>
          <p:nvPr/>
        </p:nvSpPr>
        <p:spPr bwMode="auto">
          <a:xfrm>
            <a:off x="2796586" y="1539634"/>
            <a:ext cx="6706216" cy="49840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kern="0" dirty="0">
                <a:solidFill>
                  <a:srgbClr val="233962"/>
                </a:solidFill>
              </a:rPr>
              <a:t>In a partisan primary, election officials must ask each voter to state their political party affiliation.</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26" name="TextBox 25">
            <a:extLst>
              <a:ext uri="{FF2B5EF4-FFF2-40B4-BE49-F238E27FC236}">
                <a16:creationId xmlns:a16="http://schemas.microsoft.com/office/drawing/2014/main" id="{70E6490D-FE52-4C50-9F20-012742225413}"/>
              </a:ext>
            </a:extLst>
          </p:cNvPr>
          <p:cNvSpPr txBox="1"/>
          <p:nvPr/>
        </p:nvSpPr>
        <p:spPr>
          <a:xfrm>
            <a:off x="2682773" y="5839944"/>
            <a:ext cx="4556540" cy="246221"/>
          </a:xfrm>
          <a:prstGeom prst="rect">
            <a:avLst/>
          </a:prstGeom>
          <a:noFill/>
        </p:spPr>
        <p:txBody>
          <a:bodyPr wrap="square" rtlCol="0">
            <a:spAutoFit/>
          </a:bodyPr>
          <a:lstStyle/>
          <a:p>
            <a:r>
              <a:rPr lang="en-US" sz="1000" b="1" dirty="0">
                <a:solidFill>
                  <a:schemeClr val="bg1"/>
                </a:solidFill>
                <a:latin typeface="Century Gothic" panose="020B0502020202020204" pitchFamily="34" charset="0"/>
              </a:rPr>
              <a:t>Step 5: Party Affiliation Review</a:t>
            </a:r>
          </a:p>
        </p:txBody>
      </p:sp>
      <p:sp>
        <p:nvSpPr>
          <p:cNvPr id="2" name="Text Box 7">
            <a:extLst>
              <a:ext uri="{FF2B5EF4-FFF2-40B4-BE49-F238E27FC236}">
                <a16:creationId xmlns:a16="http://schemas.microsoft.com/office/drawing/2014/main" id="{6D751E3B-386E-32B6-AEF2-06C635AA0EEE}"/>
              </a:ext>
            </a:extLst>
          </p:cNvPr>
          <p:cNvSpPr txBox="1">
            <a:spLocks noChangeArrowheads="1"/>
          </p:cNvSpPr>
          <p:nvPr/>
        </p:nvSpPr>
        <p:spPr bwMode="auto">
          <a:xfrm>
            <a:off x="3117496" y="4643348"/>
            <a:ext cx="6417199" cy="958314"/>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dirty="0">
                <a:solidFill>
                  <a:srgbClr val="233962"/>
                </a:solidFill>
                <a:latin typeface="Calibri" panose="020F0502020204030204" pitchFamily="34" charset="0"/>
              </a:rPr>
              <a:t>If a voter requests a primary ballot for a party that does not have a primary, the election official must explain that the party does not have a primary. If the voter is an unaffiliated voter, they may choose to vote in a different party’s primary or a nonpartisan ballot, if available. If the voter’s party does not have a primary, they may only vote a nonpartisan ballot, if available.</a:t>
            </a:r>
          </a:p>
        </p:txBody>
      </p:sp>
      <p:pic>
        <p:nvPicPr>
          <p:cNvPr id="3" name="Graphic 2" descr="Warning">
            <a:extLst>
              <a:ext uri="{FF2B5EF4-FFF2-40B4-BE49-F238E27FC236}">
                <a16:creationId xmlns:a16="http://schemas.microsoft.com/office/drawing/2014/main" id="{D85E6EB5-EC0C-F3F5-73F6-DA473F61FC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5180" y="4643348"/>
            <a:ext cx="387841" cy="387841"/>
          </a:xfrm>
          <a:prstGeom prst="rect">
            <a:avLst/>
          </a:prstGeom>
        </p:spPr>
      </p:pic>
    </p:spTree>
    <p:custDataLst>
      <p:tags r:id="rId1"/>
    </p:custDataLst>
    <p:extLst>
      <p:ext uri="{BB962C8B-B14F-4D97-AF65-F5344CB8AC3E}">
        <p14:creationId xmlns:p14="http://schemas.microsoft.com/office/powerpoint/2010/main" val="1108702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660880"/>
            <a:ext cx="6838950" cy="406877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93523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2800" b="1" dirty="0">
                <a:solidFill>
                  <a:srgbClr val="FFFFFF"/>
                </a:solidFill>
                <a:latin typeface="Century Gothic" panose="020B0502020202020204" pitchFamily="34" charset="0"/>
              </a:rPr>
              <a:t>Step 6: Determine Voter Eligibility and Voting Authorization</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2383002"/>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47758" y="3769309"/>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2099734"/>
            <a:ext cx="4811282" cy="923330"/>
          </a:xfrm>
          <a:prstGeom prst="rect">
            <a:avLst/>
          </a:prstGeom>
          <a:noFill/>
        </p:spPr>
        <p:txBody>
          <a:bodyPr wrap="square" rtlCol="0">
            <a:spAutoFit/>
          </a:bodyPr>
          <a:lstStyle/>
          <a:p>
            <a:r>
              <a:rPr lang="en-US" b="1">
                <a:solidFill>
                  <a:schemeClr val="bg1"/>
                </a:solidFill>
                <a:latin typeface="Century Gothic" panose="020B0502020202020204" pitchFamily="34" charset="0"/>
              </a:rPr>
              <a:t>Make a final determination if voter is qualified and eligible to vote in the election</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3734751"/>
            <a:ext cx="5487776"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Review the vote authorization document</a:t>
            </a:r>
          </a:p>
        </p:txBody>
      </p:sp>
    </p:spTree>
    <p:custDataLst>
      <p:tags r:id="rId1"/>
    </p:custDataLst>
    <p:extLst>
      <p:ext uri="{BB962C8B-B14F-4D97-AF65-F5344CB8AC3E}">
        <p14:creationId xmlns:p14="http://schemas.microsoft.com/office/powerpoint/2010/main" val="1755018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r" eaLnBrk="0" fontAlgn="base" hangingPunct="0">
              <a:spcBef>
                <a:spcPct val="0"/>
              </a:spcBef>
              <a:spcAft>
                <a:spcPct val="0"/>
              </a:spcAft>
            </a:pPr>
            <a:r>
              <a:rPr lang="en-US" altLang="en-US" sz="1000" b="1" kern="0" dirty="0">
                <a:solidFill>
                  <a:srgbClr val="FFFFFF"/>
                </a:solidFill>
                <a:latin typeface="Century Gothic" panose="020B0502020202020204" pitchFamily="34" charset="0"/>
              </a:rPr>
              <a:t>Check-in Station | 30</a:t>
            </a:r>
          </a:p>
        </p:txBody>
      </p:sp>
      <p:sp>
        <p:nvSpPr>
          <p:cNvPr id="14" name="Rectangle 61">
            <a:extLst>
              <a:ext uri="{FF2B5EF4-FFF2-40B4-BE49-F238E27FC236}">
                <a16:creationId xmlns:a16="http://schemas.microsoft.com/office/drawing/2014/main" id="{3BF624F3-40DB-42D5-9A14-60AF162BFBA2}"/>
              </a:ext>
            </a:extLst>
          </p:cNvPr>
          <p:cNvSpPr>
            <a:spLocks noChangeArrowheads="1"/>
          </p:cNvSpPr>
          <p:nvPr/>
        </p:nvSpPr>
        <p:spPr bwMode="auto">
          <a:xfrm>
            <a:off x="4404099" y="641626"/>
            <a:ext cx="3657600" cy="800025"/>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kern="0">
                <a:solidFill>
                  <a:srgbClr val="FFFFFF"/>
                </a:solidFill>
                <a:latin typeface="Century Gothic" panose="020B0502020202020204" pitchFamily="34" charset="0"/>
              </a:rPr>
              <a:t>Make a final determination if voter is qualified and eligible to vote</a:t>
            </a:r>
            <a:endParaRPr kumimoji="0" lang="en-US" altLang="en-US" sz="240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18" name="Text Box 7">
            <a:extLst>
              <a:ext uri="{FF2B5EF4-FFF2-40B4-BE49-F238E27FC236}">
                <a16:creationId xmlns:a16="http://schemas.microsoft.com/office/drawing/2014/main" id="{E04F60A2-027F-4DAA-AAA9-561A6F0793A6}"/>
              </a:ext>
            </a:extLst>
          </p:cNvPr>
          <p:cNvSpPr txBox="1">
            <a:spLocks noChangeArrowheads="1"/>
          </p:cNvSpPr>
          <p:nvPr/>
        </p:nvSpPr>
        <p:spPr bwMode="auto">
          <a:xfrm>
            <a:off x="2763528" y="3834593"/>
            <a:ext cx="6778362" cy="156418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dirty="0">
                <a:solidFill>
                  <a:srgbClr val="233962"/>
                </a:solidFill>
                <a:latin typeface="Calibri" panose="020F0502020204030204" pitchFamily="34" charset="0"/>
              </a:rPr>
              <a:t>Once the vote authorization document is prepared or generated, the election official must review key elements on the form with the voter. The election official must point to the following on the form and prompt the voter to review the form:</a:t>
            </a:r>
          </a:p>
          <a:p>
            <a:pPr marL="285750" lvl="0" indent="-285750" eaLnBrk="0" fontAlgn="base" hangingPunct="0">
              <a:spcBef>
                <a:spcPct val="0"/>
              </a:spcBef>
              <a:spcAft>
                <a:spcPct val="0"/>
              </a:spcAft>
              <a:buFont typeface="Arial" panose="020B0604020202020204" pitchFamily="34" charset="0"/>
              <a:buChar char="•"/>
            </a:pPr>
            <a:r>
              <a:rPr lang="en-US" altLang="en-US" sz="1400" dirty="0">
                <a:solidFill>
                  <a:srgbClr val="233962"/>
                </a:solidFill>
                <a:latin typeface="Calibri" panose="020F0502020204030204" pitchFamily="34" charset="0"/>
              </a:rPr>
              <a:t>Name</a:t>
            </a:r>
          </a:p>
          <a:p>
            <a:pPr marL="285750" lvl="0" indent="-285750" eaLnBrk="0" fontAlgn="base" hangingPunct="0">
              <a:spcBef>
                <a:spcPct val="0"/>
              </a:spcBef>
              <a:spcAft>
                <a:spcPct val="0"/>
              </a:spcAft>
              <a:buFont typeface="Arial" panose="020B0604020202020204" pitchFamily="34" charset="0"/>
              <a:buChar char="•"/>
            </a:pPr>
            <a:r>
              <a:rPr lang="en-US" altLang="en-US" sz="1400" dirty="0">
                <a:solidFill>
                  <a:srgbClr val="233962"/>
                </a:solidFill>
                <a:latin typeface="Calibri" panose="020F0502020204030204" pitchFamily="34" charset="0"/>
              </a:rPr>
              <a:t>Address</a:t>
            </a:r>
          </a:p>
          <a:p>
            <a:pPr marL="285750" indent="-285750" eaLnBrk="0" fontAlgn="base" hangingPunct="0">
              <a:spcBef>
                <a:spcPct val="0"/>
              </a:spcBef>
              <a:spcAft>
                <a:spcPct val="0"/>
              </a:spcAft>
              <a:buFont typeface="Arial" panose="020B0604020202020204" pitchFamily="34" charset="0"/>
              <a:buChar char="•"/>
            </a:pPr>
            <a:r>
              <a:rPr lang="en-US" altLang="en-US" sz="1400" dirty="0">
                <a:solidFill>
                  <a:srgbClr val="233962"/>
                </a:solidFill>
                <a:latin typeface="Calibri" panose="020F0502020204030204" pitchFamily="34" charset="0"/>
              </a:rPr>
              <a:t>Party Affiliation (if voting in a partisan primary)</a:t>
            </a:r>
          </a:p>
          <a:p>
            <a:pPr marL="285750" lvl="0" indent="-285750" eaLnBrk="0" fontAlgn="base" hangingPunct="0">
              <a:spcBef>
                <a:spcPct val="0"/>
              </a:spcBef>
              <a:spcAft>
                <a:spcPct val="0"/>
              </a:spcAft>
              <a:buFont typeface="Arial" panose="020B0604020202020204" pitchFamily="34" charset="0"/>
              <a:buChar char="•"/>
            </a:pPr>
            <a:r>
              <a:rPr lang="en-US" altLang="en-US" sz="1400" dirty="0">
                <a:solidFill>
                  <a:srgbClr val="233962"/>
                </a:solidFill>
                <a:latin typeface="Calibri" panose="020F0502020204030204" pitchFamily="34" charset="0"/>
              </a:rPr>
              <a:t>Ballot Preference (if voting in a partisan primary)</a:t>
            </a:r>
          </a:p>
        </p:txBody>
      </p:sp>
      <p:grpSp>
        <p:nvGrpSpPr>
          <p:cNvPr id="21" name="Group 20">
            <a:extLst>
              <a:ext uri="{FF2B5EF4-FFF2-40B4-BE49-F238E27FC236}">
                <a16:creationId xmlns:a16="http://schemas.microsoft.com/office/drawing/2014/main" id="{C4FE29BC-CE80-471E-90A5-B988AD8A2BD0}"/>
              </a:ext>
            </a:extLst>
          </p:cNvPr>
          <p:cNvGrpSpPr/>
          <p:nvPr/>
        </p:nvGrpSpPr>
        <p:grpSpPr>
          <a:xfrm>
            <a:off x="3726169" y="852841"/>
            <a:ext cx="609562" cy="360916"/>
            <a:chOff x="3400376" y="1313364"/>
            <a:chExt cx="785731" cy="438003"/>
          </a:xfrm>
        </p:grpSpPr>
        <p:sp>
          <p:nvSpPr>
            <p:cNvPr id="22" name="Arrow: Chevron 21">
              <a:extLst>
                <a:ext uri="{FF2B5EF4-FFF2-40B4-BE49-F238E27FC236}">
                  <a16:creationId xmlns:a16="http://schemas.microsoft.com/office/drawing/2014/main" id="{AC05311D-050D-4317-87C8-C35CCE2C58AF}"/>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Chevron 22">
              <a:extLst>
                <a:ext uri="{FF2B5EF4-FFF2-40B4-BE49-F238E27FC236}">
                  <a16:creationId xmlns:a16="http://schemas.microsoft.com/office/drawing/2014/main" id="{18F7F081-AF92-4F6E-87C4-A3C7C8ECC8FA}"/>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60">
            <a:extLst>
              <a:ext uri="{FF2B5EF4-FFF2-40B4-BE49-F238E27FC236}">
                <a16:creationId xmlns:a16="http://schemas.microsoft.com/office/drawing/2014/main" id="{9E915A10-40EC-4208-BCF2-20EEDF358E73}"/>
              </a:ext>
            </a:extLst>
          </p:cNvPr>
          <p:cNvSpPr txBox="1">
            <a:spLocks noChangeArrowheads="1"/>
          </p:cNvSpPr>
          <p:nvPr/>
        </p:nvSpPr>
        <p:spPr bwMode="auto">
          <a:xfrm>
            <a:off x="2760513" y="1709443"/>
            <a:ext cx="6706216" cy="99184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kern="0" dirty="0">
                <a:solidFill>
                  <a:srgbClr val="233962"/>
                </a:solidFill>
              </a:rPr>
              <a:t>If the election official determines that voter is qualified and eligible to vote:</a:t>
            </a:r>
          </a:p>
          <a:p>
            <a:pPr marL="342900" lvl="0" indent="-342900" eaLnBrk="0" fontAlgn="base" hangingPunct="0">
              <a:spcBef>
                <a:spcPct val="0"/>
              </a:spcBef>
              <a:spcAft>
                <a:spcPct val="0"/>
              </a:spcAft>
              <a:buFont typeface="+mj-lt"/>
              <a:buAutoNum type="arabicPeriod"/>
            </a:pPr>
            <a:r>
              <a:rPr lang="en-US" altLang="en-US" sz="1400" kern="0" dirty="0">
                <a:solidFill>
                  <a:srgbClr val="233962"/>
                </a:solidFill>
              </a:rPr>
              <a:t>State the voter’s name, residential address, and party (only for a primary) to confirm the voter is duly registered to vote.</a:t>
            </a:r>
          </a:p>
          <a:p>
            <a:pPr marL="342900" lvl="0" indent="-342900" eaLnBrk="0" fontAlgn="base" hangingPunct="0">
              <a:spcBef>
                <a:spcPct val="0"/>
              </a:spcBef>
              <a:spcAft>
                <a:spcPct val="0"/>
              </a:spcAft>
              <a:buFont typeface="+mj-lt"/>
              <a:buAutoNum type="arabicPeriod"/>
            </a:pPr>
            <a:r>
              <a:rPr lang="en-US" altLang="en-US" sz="1400" kern="0" dirty="0">
                <a:solidFill>
                  <a:srgbClr val="233962"/>
                </a:solidFill>
              </a:rPr>
              <a:t>Issue the voter a vote authorization document.</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6" name="Rectangle 61">
            <a:extLst>
              <a:ext uri="{FF2B5EF4-FFF2-40B4-BE49-F238E27FC236}">
                <a16:creationId xmlns:a16="http://schemas.microsoft.com/office/drawing/2014/main" id="{A2FB376A-30F5-47FA-9DE0-846846C11353}"/>
              </a:ext>
            </a:extLst>
          </p:cNvPr>
          <p:cNvSpPr>
            <a:spLocks noChangeArrowheads="1"/>
          </p:cNvSpPr>
          <p:nvPr/>
        </p:nvSpPr>
        <p:spPr bwMode="auto">
          <a:xfrm>
            <a:off x="4404099" y="3012425"/>
            <a:ext cx="3657600" cy="57119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kern="0">
                <a:solidFill>
                  <a:srgbClr val="FFFFFF"/>
                </a:solidFill>
                <a:latin typeface="Century Gothic" panose="020B0502020202020204" pitchFamily="34" charset="0"/>
              </a:rPr>
              <a:t>Review the vote authorization document</a:t>
            </a:r>
            <a:endParaRPr kumimoji="0" lang="en-US" altLang="en-US" sz="2400" b="0" i="0" u="none" strike="noStrike" kern="0" cap="none" spc="0" normalizeH="0" baseline="0" noProof="0">
              <a:ln>
                <a:noFill/>
              </a:ln>
              <a:solidFill>
                <a:prstClr val="black"/>
              </a:solidFill>
              <a:effectLst/>
              <a:uLnTx/>
              <a:uFillTx/>
              <a:latin typeface="Century Gothic" panose="020B0502020202020204" pitchFamily="34" charset="0"/>
            </a:endParaRPr>
          </a:p>
        </p:txBody>
      </p:sp>
      <p:grpSp>
        <p:nvGrpSpPr>
          <p:cNvPr id="25" name="Group 24">
            <a:extLst>
              <a:ext uri="{FF2B5EF4-FFF2-40B4-BE49-F238E27FC236}">
                <a16:creationId xmlns:a16="http://schemas.microsoft.com/office/drawing/2014/main" id="{2C81A47F-C39D-40E6-A5C1-6483D91895C9}"/>
              </a:ext>
            </a:extLst>
          </p:cNvPr>
          <p:cNvGrpSpPr/>
          <p:nvPr/>
        </p:nvGrpSpPr>
        <p:grpSpPr>
          <a:xfrm>
            <a:off x="3723706" y="3150169"/>
            <a:ext cx="609562" cy="360916"/>
            <a:chOff x="3400376" y="1313364"/>
            <a:chExt cx="785731" cy="438003"/>
          </a:xfrm>
        </p:grpSpPr>
        <p:sp>
          <p:nvSpPr>
            <p:cNvPr id="26" name="Arrow: Chevron 25">
              <a:extLst>
                <a:ext uri="{FF2B5EF4-FFF2-40B4-BE49-F238E27FC236}">
                  <a16:creationId xmlns:a16="http://schemas.microsoft.com/office/drawing/2014/main" id="{D5B7DB8E-3FC0-4FBF-8EA3-5A76E4F551E9}"/>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22E133A2-F5D1-4A6C-92C0-51EBD2589703}"/>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a:extLst>
              <a:ext uri="{FF2B5EF4-FFF2-40B4-BE49-F238E27FC236}">
                <a16:creationId xmlns:a16="http://schemas.microsoft.com/office/drawing/2014/main" id="{5E06D638-3390-4928-A11C-93C515398BC9}"/>
              </a:ext>
            </a:extLst>
          </p:cNvPr>
          <p:cNvSpPr txBox="1"/>
          <p:nvPr/>
        </p:nvSpPr>
        <p:spPr>
          <a:xfrm>
            <a:off x="2682773" y="5839944"/>
            <a:ext cx="4556540" cy="246221"/>
          </a:xfrm>
          <a:prstGeom prst="rect">
            <a:avLst/>
          </a:prstGeom>
          <a:noFill/>
        </p:spPr>
        <p:txBody>
          <a:bodyPr wrap="square" rtlCol="0">
            <a:spAutoFit/>
          </a:bodyPr>
          <a:lstStyle/>
          <a:p>
            <a:r>
              <a:rPr lang="en-US" sz="1000" b="1" dirty="0">
                <a:solidFill>
                  <a:schemeClr val="bg1"/>
                </a:solidFill>
                <a:latin typeface="Century Gothic" panose="020B0502020202020204" pitchFamily="34" charset="0"/>
              </a:rPr>
              <a:t>Step 6: Determination of Voter Eligibility and Voting Authorization</a:t>
            </a:r>
          </a:p>
        </p:txBody>
      </p:sp>
    </p:spTree>
    <p:custDataLst>
      <p:tags r:id="rId1"/>
    </p:custDataLst>
    <p:extLst>
      <p:ext uri="{BB962C8B-B14F-4D97-AF65-F5344CB8AC3E}">
        <p14:creationId xmlns:p14="http://schemas.microsoft.com/office/powerpoint/2010/main" val="139807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r" eaLnBrk="0" fontAlgn="base" hangingPunct="0">
              <a:spcBef>
                <a:spcPct val="0"/>
              </a:spcBef>
              <a:spcAft>
                <a:spcPct val="0"/>
              </a:spcAft>
            </a:pPr>
            <a:r>
              <a:rPr lang="en-US" altLang="en-US" sz="1000" b="1" kern="0" dirty="0">
                <a:solidFill>
                  <a:srgbClr val="FFFFFF"/>
                </a:solidFill>
                <a:latin typeface="Century Gothic" panose="020B0502020202020204" pitchFamily="34" charset="0"/>
              </a:rPr>
              <a:t>Check-in Station | 31 </a:t>
            </a:r>
          </a:p>
        </p:txBody>
      </p:sp>
      <p:sp>
        <p:nvSpPr>
          <p:cNvPr id="18" name="Text Box 7">
            <a:extLst>
              <a:ext uri="{FF2B5EF4-FFF2-40B4-BE49-F238E27FC236}">
                <a16:creationId xmlns:a16="http://schemas.microsoft.com/office/drawing/2014/main" id="{E04F60A2-027F-4DAA-AAA9-561A6F0793A6}"/>
              </a:ext>
            </a:extLst>
          </p:cNvPr>
          <p:cNvSpPr txBox="1">
            <a:spLocks noChangeArrowheads="1"/>
          </p:cNvSpPr>
          <p:nvPr/>
        </p:nvSpPr>
        <p:spPr bwMode="auto">
          <a:xfrm>
            <a:off x="2675533" y="3982949"/>
            <a:ext cx="6825604" cy="758168"/>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dirty="0">
                <a:solidFill>
                  <a:srgbClr val="233962"/>
                </a:solidFill>
                <a:latin typeface="Calibri" panose="020F0502020204030204" pitchFamily="34" charset="0"/>
              </a:rPr>
              <a:t>After the voter has reviewed the form, the voter must be asked to sign the form. The election official will initial or sign the vote authorizing document. The voter should then be directed to take the form to the Ballot Station.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7">
            <a:extLst>
              <a:ext uri="{FF2B5EF4-FFF2-40B4-BE49-F238E27FC236}">
                <a16:creationId xmlns:a16="http://schemas.microsoft.com/office/drawing/2014/main" id="{28204A10-A264-47F1-AC2B-F45660BB34B0}"/>
              </a:ext>
            </a:extLst>
          </p:cNvPr>
          <p:cNvSpPr txBox="1">
            <a:spLocks noChangeArrowheads="1"/>
          </p:cNvSpPr>
          <p:nvPr/>
        </p:nvSpPr>
        <p:spPr bwMode="auto">
          <a:xfrm>
            <a:off x="3067026" y="5130067"/>
            <a:ext cx="6417199" cy="466674"/>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dirty="0">
                <a:solidFill>
                  <a:srgbClr val="233962"/>
                </a:solidFill>
                <a:latin typeface="Calibri" panose="020F0502020204030204" pitchFamily="34" charset="0"/>
              </a:rPr>
              <a:t>If a voter decides to leave the polling location without voting, notify the chief judge, complete an incident report, and follow the supply return procedures for your county.</a:t>
            </a:r>
          </a:p>
        </p:txBody>
      </p:sp>
      <p:pic>
        <p:nvPicPr>
          <p:cNvPr id="20" name="Graphic 19" descr="Warning">
            <a:extLst>
              <a:ext uri="{FF2B5EF4-FFF2-40B4-BE49-F238E27FC236}">
                <a16:creationId xmlns:a16="http://schemas.microsoft.com/office/drawing/2014/main" id="{AAF086C1-1815-41C0-8856-CC3FBA98FD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58621" y="5130067"/>
            <a:ext cx="387841" cy="387841"/>
          </a:xfrm>
          <a:prstGeom prst="rect">
            <a:avLst/>
          </a:prstGeom>
        </p:spPr>
      </p:pic>
      <p:sp>
        <p:nvSpPr>
          <p:cNvPr id="24" name="Text Box 60">
            <a:extLst>
              <a:ext uri="{FF2B5EF4-FFF2-40B4-BE49-F238E27FC236}">
                <a16:creationId xmlns:a16="http://schemas.microsoft.com/office/drawing/2014/main" id="{9E915A10-40EC-4208-BCF2-20EEDF358E73}"/>
              </a:ext>
            </a:extLst>
          </p:cNvPr>
          <p:cNvSpPr txBox="1">
            <a:spLocks noChangeArrowheads="1"/>
          </p:cNvSpPr>
          <p:nvPr/>
        </p:nvSpPr>
        <p:spPr bwMode="auto">
          <a:xfrm>
            <a:off x="2778009" y="1046871"/>
            <a:ext cx="6706216" cy="270547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r>
              <a:rPr lang="en-US" sz="1400" dirty="0">
                <a:solidFill>
                  <a:srgbClr val="233962"/>
                </a:solidFill>
              </a:rPr>
              <a:t>The election official must also review the voting eligibility statements with the voter. By signing the form, the voter certifies they: </a:t>
            </a:r>
          </a:p>
          <a:p>
            <a:pPr marL="285750" indent="-285750">
              <a:buFont typeface="Arial" panose="020B0604020202020204" pitchFamily="34" charset="0"/>
              <a:buChar char="•"/>
            </a:pPr>
            <a:r>
              <a:rPr lang="en-US" sz="1400" dirty="0">
                <a:solidFill>
                  <a:srgbClr val="233962"/>
                </a:solidFill>
              </a:rPr>
              <a:t>Are registered to vote in the county and shall have resided at the address on the form for 30 days immediately prior to the election</a:t>
            </a:r>
          </a:p>
          <a:p>
            <a:pPr marL="285750" indent="-285750">
              <a:buFont typeface="Arial" panose="020B0604020202020204" pitchFamily="34" charset="0"/>
              <a:buChar char="•"/>
            </a:pPr>
            <a:r>
              <a:rPr lang="en-US" sz="1400" dirty="0">
                <a:solidFill>
                  <a:srgbClr val="233962"/>
                </a:solidFill>
              </a:rPr>
              <a:t>Are a U.S. citizen</a:t>
            </a:r>
          </a:p>
          <a:p>
            <a:pPr marL="285750" indent="-285750">
              <a:buFont typeface="Arial" panose="020B0604020202020204" pitchFamily="34" charset="0"/>
              <a:buChar char="•"/>
            </a:pPr>
            <a:r>
              <a:rPr lang="en-US" sz="1400" dirty="0">
                <a:solidFill>
                  <a:srgbClr val="233962"/>
                </a:solidFill>
              </a:rPr>
              <a:t>Are at least 18 years of age or will be by the date of the general election.</a:t>
            </a:r>
          </a:p>
          <a:p>
            <a:pPr marL="285750" indent="-285750">
              <a:buFont typeface="Arial" panose="020B0604020202020204" pitchFamily="34" charset="0"/>
              <a:buChar char="•"/>
            </a:pPr>
            <a:r>
              <a:rPr lang="en-US" sz="1400" dirty="0">
                <a:solidFill>
                  <a:srgbClr val="233962"/>
                </a:solidFill>
              </a:rPr>
              <a:t>(For a partisan primary election only) are registered with the party noted on the form, or if they are unaffiliated that they will receive the noted ballot style</a:t>
            </a:r>
          </a:p>
          <a:p>
            <a:pPr marL="285750" indent="-285750">
              <a:buFont typeface="Arial" panose="020B0604020202020204" pitchFamily="34" charset="0"/>
              <a:buChar char="•"/>
            </a:pPr>
            <a:r>
              <a:rPr lang="en-US" sz="1400" dirty="0">
                <a:solidFill>
                  <a:srgbClr val="233962"/>
                </a:solidFill>
              </a:rPr>
              <a:t>Understand that it is a felony to vote more than one time in an election</a:t>
            </a:r>
          </a:p>
          <a:p>
            <a:pPr marL="285750" indent="-285750">
              <a:buFont typeface="Arial" panose="020B0604020202020204" pitchFamily="34" charset="0"/>
              <a:buChar char="•"/>
            </a:pPr>
            <a:r>
              <a:rPr lang="en-US" sz="1400" dirty="0">
                <a:solidFill>
                  <a:srgbClr val="233962"/>
                </a:solidFill>
              </a:rPr>
              <a:t>Are not currently serving a felony sentence (including any probation, post-release supervision, or parole)</a:t>
            </a:r>
          </a:p>
          <a:p>
            <a:pPr marL="285750" indent="-285750">
              <a:buFont typeface="Arial" panose="020B0604020202020204" pitchFamily="34" charset="0"/>
              <a:buChar char="•"/>
            </a:pPr>
            <a:endParaRPr lang="en-US" sz="1400" dirty="0">
              <a:solidFill>
                <a:srgbClr val="233962"/>
              </a:solidFill>
            </a:endParaRPr>
          </a:p>
        </p:txBody>
      </p:sp>
      <p:sp>
        <p:nvSpPr>
          <p:cNvPr id="14" name="TextBox 13">
            <a:extLst>
              <a:ext uri="{FF2B5EF4-FFF2-40B4-BE49-F238E27FC236}">
                <a16:creationId xmlns:a16="http://schemas.microsoft.com/office/drawing/2014/main" id="{84F428D7-6B91-486A-BE56-8A1FCE553A4C}"/>
              </a:ext>
            </a:extLst>
          </p:cNvPr>
          <p:cNvSpPr txBox="1"/>
          <p:nvPr/>
        </p:nvSpPr>
        <p:spPr>
          <a:xfrm>
            <a:off x="2682773" y="5839944"/>
            <a:ext cx="4556540" cy="246221"/>
          </a:xfrm>
          <a:prstGeom prst="rect">
            <a:avLst/>
          </a:prstGeom>
          <a:noFill/>
        </p:spPr>
        <p:txBody>
          <a:bodyPr wrap="square" rtlCol="0">
            <a:spAutoFit/>
          </a:bodyPr>
          <a:lstStyle/>
          <a:p>
            <a:r>
              <a:rPr lang="en-US" sz="1000" b="1" dirty="0">
                <a:solidFill>
                  <a:schemeClr val="bg1"/>
                </a:solidFill>
                <a:latin typeface="Century Gothic" panose="020B0502020202020204" pitchFamily="34" charset="0"/>
              </a:rPr>
              <a:t>Step 6: Determination of Voter Eligibility and Voting Authorization</a:t>
            </a:r>
          </a:p>
        </p:txBody>
      </p:sp>
    </p:spTree>
    <p:custDataLst>
      <p:tags r:id="rId1"/>
    </p:custDataLst>
    <p:extLst>
      <p:ext uri="{BB962C8B-B14F-4D97-AF65-F5344CB8AC3E}">
        <p14:creationId xmlns:p14="http://schemas.microsoft.com/office/powerpoint/2010/main" val="256448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FCDB15-7CA7-3AFC-4E6F-62B910388E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6512" y="923046"/>
            <a:ext cx="4498975" cy="5011907"/>
          </a:xfrm>
          <a:prstGeom prst="rect">
            <a:avLst/>
          </a:prstGeom>
        </p:spPr>
      </p:pic>
    </p:spTree>
    <p:custDataLst>
      <p:tags r:id="rId1"/>
    </p:custDataLst>
    <p:extLst>
      <p:ext uri="{BB962C8B-B14F-4D97-AF65-F5344CB8AC3E}">
        <p14:creationId xmlns:p14="http://schemas.microsoft.com/office/powerpoint/2010/main" val="105450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13BED28-20D0-455A-834F-E2A1E7D41426}"/>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321D3337-39AE-4136-B8B7-0A143C6DE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BB4D42F7-3567-4832-9A81-24AD84001EBD}"/>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rPr>
              <a:t> Check-in Station Steps</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7">
            <a:extLst>
              <a:ext uri="{FF2B5EF4-FFF2-40B4-BE49-F238E27FC236}">
                <a16:creationId xmlns:a16="http://schemas.microsoft.com/office/drawing/2014/main" id="{D7091E23-13E0-42E3-8727-804FE0F41C9F}"/>
              </a:ext>
            </a:extLst>
          </p:cNvPr>
          <p:cNvSpPr txBox="1">
            <a:spLocks noChangeArrowheads="1"/>
          </p:cNvSpPr>
          <p:nvPr/>
        </p:nvSpPr>
        <p:spPr bwMode="auto">
          <a:xfrm>
            <a:off x="3527965" y="441975"/>
            <a:ext cx="5682270" cy="45301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233962"/>
                </a:solidFill>
                <a:effectLst/>
                <a:uLnTx/>
                <a:uFillTx/>
                <a:latin typeface="Century Gothic" panose="020B0502020202020204" pitchFamily="34" charset="0"/>
              </a:rPr>
              <a:t>Check-in Procedures</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7" name="Rectangle 6">
            <a:extLst>
              <a:ext uri="{FF2B5EF4-FFF2-40B4-BE49-F238E27FC236}">
                <a16:creationId xmlns:a16="http://schemas.microsoft.com/office/drawing/2014/main" id="{02AD8F16-9AA3-48E1-9BD4-8E1E1C80C743}"/>
              </a:ext>
            </a:extLst>
          </p:cNvPr>
          <p:cNvSpPr>
            <a:spLocks noChangeArrowheads="1"/>
          </p:cNvSpPr>
          <p:nvPr/>
        </p:nvSpPr>
        <p:spPr bwMode="auto">
          <a:xfrm>
            <a:off x="3375565" y="1762249"/>
            <a:ext cx="5706465" cy="384392"/>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Voter Greeting</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38" name="Group 8">
            <a:extLst>
              <a:ext uri="{FF2B5EF4-FFF2-40B4-BE49-F238E27FC236}">
                <a16:creationId xmlns:a16="http://schemas.microsoft.com/office/drawing/2014/main" id="{EB988D06-8B56-4447-9FDD-465F9FD46F99}"/>
              </a:ext>
            </a:extLst>
          </p:cNvPr>
          <p:cNvGrpSpPr>
            <a:grpSpLocks/>
          </p:cNvGrpSpPr>
          <p:nvPr/>
        </p:nvGrpSpPr>
        <p:grpSpPr bwMode="auto">
          <a:xfrm>
            <a:off x="2956599" y="1753392"/>
            <a:ext cx="317338" cy="381516"/>
            <a:chOff x="106923775" y="107998526"/>
            <a:chExt cx="340775" cy="381507"/>
          </a:xfrm>
        </p:grpSpPr>
        <p:sp>
          <p:nvSpPr>
            <p:cNvPr id="39" name="AutoShape 9">
              <a:extLst>
                <a:ext uri="{FF2B5EF4-FFF2-40B4-BE49-F238E27FC236}">
                  <a16:creationId xmlns:a16="http://schemas.microsoft.com/office/drawing/2014/main" id="{DF6CE867-FB7E-47B0-851B-F4CF9E6FE204}"/>
                </a:ext>
              </a:extLst>
            </p:cNvPr>
            <p:cNvSpPr>
              <a:spLocks noChangeAspect="1" noChangeArrowheads="1"/>
            </p:cNvSpPr>
            <p:nvPr/>
          </p:nvSpPr>
          <p:spPr bwMode="auto">
            <a:xfrm>
              <a:off x="106923775" y="108026822"/>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0" name="Text Box 10">
              <a:extLst>
                <a:ext uri="{FF2B5EF4-FFF2-40B4-BE49-F238E27FC236}">
                  <a16:creationId xmlns:a16="http://schemas.microsoft.com/office/drawing/2014/main" id="{AA5851FA-814F-426C-9BA0-5590A9FF2CAA}"/>
                </a:ext>
              </a:extLst>
            </p:cNvPr>
            <p:cNvSpPr txBox="1">
              <a:spLocks noChangeAspect="1" noChangeArrowheads="1"/>
            </p:cNvSpPr>
            <p:nvPr/>
          </p:nvSpPr>
          <p:spPr bwMode="auto">
            <a:xfrm>
              <a:off x="106982498" y="107998526"/>
              <a:ext cx="232481" cy="345291"/>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1</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33" name="Rectangle 11">
            <a:extLst>
              <a:ext uri="{FF2B5EF4-FFF2-40B4-BE49-F238E27FC236}">
                <a16:creationId xmlns:a16="http://schemas.microsoft.com/office/drawing/2014/main" id="{7012430B-5055-4BC5-A522-7D5709CEA636}"/>
              </a:ext>
            </a:extLst>
          </p:cNvPr>
          <p:cNvSpPr>
            <a:spLocks noChangeArrowheads="1"/>
          </p:cNvSpPr>
          <p:nvPr/>
        </p:nvSpPr>
        <p:spPr bwMode="auto">
          <a:xfrm>
            <a:off x="3375565" y="2330447"/>
            <a:ext cx="5706465" cy="335521"/>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1600" kern="0" dirty="0">
                <a:solidFill>
                  <a:srgbClr val="FFFFFF"/>
                </a:solidFill>
              </a:rPr>
              <a:t>Photo ID Review</a:t>
            </a:r>
            <a:endParaRPr kumimoji="0" lang="en-US" altLang="en-US" sz="2400" b="0" i="0" u="none" strike="noStrike" kern="0" cap="none" spc="0" normalizeH="0" baseline="0" noProof="0" dirty="0">
              <a:ln>
                <a:noFill/>
              </a:ln>
              <a:solidFill>
                <a:prstClr val="black"/>
              </a:solidFill>
              <a:effectLst/>
              <a:uLnTx/>
              <a:uFillTx/>
            </a:endParaRPr>
          </a:p>
        </p:txBody>
      </p:sp>
      <p:grpSp>
        <p:nvGrpSpPr>
          <p:cNvPr id="34" name="Group 21">
            <a:extLst>
              <a:ext uri="{FF2B5EF4-FFF2-40B4-BE49-F238E27FC236}">
                <a16:creationId xmlns:a16="http://schemas.microsoft.com/office/drawing/2014/main" id="{603CDEEF-DF15-4E6A-A35C-8FB43DECE7A3}"/>
              </a:ext>
            </a:extLst>
          </p:cNvPr>
          <p:cNvGrpSpPr>
            <a:grpSpLocks/>
          </p:cNvGrpSpPr>
          <p:nvPr/>
        </p:nvGrpSpPr>
        <p:grpSpPr bwMode="auto">
          <a:xfrm>
            <a:off x="2964642" y="2302330"/>
            <a:ext cx="317338" cy="386777"/>
            <a:chOff x="106936877" y="108388434"/>
            <a:chExt cx="340775" cy="386767"/>
          </a:xfrm>
        </p:grpSpPr>
        <p:sp>
          <p:nvSpPr>
            <p:cNvPr id="35" name="AutoShape 22">
              <a:extLst>
                <a:ext uri="{FF2B5EF4-FFF2-40B4-BE49-F238E27FC236}">
                  <a16:creationId xmlns:a16="http://schemas.microsoft.com/office/drawing/2014/main" id="{773D41E8-65D8-4402-AB8C-3A34B2A3A9C5}"/>
                </a:ext>
              </a:extLst>
            </p:cNvPr>
            <p:cNvSpPr>
              <a:spLocks noChangeAspect="1" noChangeArrowheads="1"/>
            </p:cNvSpPr>
            <p:nvPr/>
          </p:nvSpPr>
          <p:spPr bwMode="auto">
            <a:xfrm>
              <a:off x="106936877" y="108421990"/>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6" name="Text Box 23">
              <a:extLst>
                <a:ext uri="{FF2B5EF4-FFF2-40B4-BE49-F238E27FC236}">
                  <a16:creationId xmlns:a16="http://schemas.microsoft.com/office/drawing/2014/main" id="{BC70E9E0-657B-42B6-B4DB-8D27235CE803}"/>
                </a:ext>
              </a:extLst>
            </p:cNvPr>
            <p:cNvSpPr txBox="1">
              <a:spLocks noChangeAspect="1" noChangeArrowheads="1"/>
            </p:cNvSpPr>
            <p:nvPr/>
          </p:nvSpPr>
          <p:spPr bwMode="auto">
            <a:xfrm>
              <a:off x="106995600" y="108388434"/>
              <a:ext cx="232481" cy="353211"/>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2</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29" name="Rectangle 12">
            <a:extLst>
              <a:ext uri="{FF2B5EF4-FFF2-40B4-BE49-F238E27FC236}">
                <a16:creationId xmlns:a16="http://schemas.microsoft.com/office/drawing/2014/main" id="{B3647394-7353-4991-BACE-7E206C071F41}"/>
              </a:ext>
            </a:extLst>
          </p:cNvPr>
          <p:cNvSpPr>
            <a:spLocks noChangeArrowheads="1"/>
          </p:cNvSpPr>
          <p:nvPr/>
        </p:nvSpPr>
        <p:spPr bwMode="auto">
          <a:xfrm>
            <a:off x="3375565" y="2866947"/>
            <a:ext cx="5706465" cy="384391"/>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defRPr/>
            </a:pPr>
            <a:r>
              <a:rPr lang="en-US" altLang="en-US" sz="1600" kern="0">
                <a:solidFill>
                  <a:srgbClr val="FFFFFF"/>
                </a:solidFill>
              </a:rPr>
              <a:t>Address Review </a:t>
            </a:r>
            <a:endParaRPr lang="en-US" altLang="en-US" sz="2400" kern="0" dirty="0">
              <a:solidFill>
                <a:prstClr val="black"/>
              </a:solidFill>
            </a:endParaRPr>
          </a:p>
        </p:txBody>
      </p:sp>
      <p:grpSp>
        <p:nvGrpSpPr>
          <p:cNvPr id="30" name="Group 25">
            <a:extLst>
              <a:ext uri="{FF2B5EF4-FFF2-40B4-BE49-F238E27FC236}">
                <a16:creationId xmlns:a16="http://schemas.microsoft.com/office/drawing/2014/main" id="{616099D8-4CDF-4488-A79D-F88D76A244BB}"/>
              </a:ext>
            </a:extLst>
          </p:cNvPr>
          <p:cNvGrpSpPr>
            <a:grpSpLocks/>
          </p:cNvGrpSpPr>
          <p:nvPr/>
        </p:nvGrpSpPr>
        <p:grpSpPr bwMode="auto">
          <a:xfrm>
            <a:off x="2956599" y="2869045"/>
            <a:ext cx="317338" cy="369998"/>
            <a:chOff x="106923775" y="108800379"/>
            <a:chExt cx="340775" cy="369989"/>
          </a:xfrm>
        </p:grpSpPr>
        <p:sp>
          <p:nvSpPr>
            <p:cNvPr id="31" name="AutoShape 26">
              <a:extLst>
                <a:ext uri="{FF2B5EF4-FFF2-40B4-BE49-F238E27FC236}">
                  <a16:creationId xmlns:a16="http://schemas.microsoft.com/office/drawing/2014/main" id="{8731FD38-B6A5-47A6-A604-862FC0E4E033}"/>
                </a:ext>
              </a:extLst>
            </p:cNvPr>
            <p:cNvSpPr>
              <a:spLocks noChangeAspect="1" noChangeArrowheads="1"/>
            </p:cNvSpPr>
            <p:nvPr/>
          </p:nvSpPr>
          <p:spPr bwMode="auto">
            <a:xfrm>
              <a:off x="106923775" y="108817157"/>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2" name="Text Box 27">
              <a:extLst>
                <a:ext uri="{FF2B5EF4-FFF2-40B4-BE49-F238E27FC236}">
                  <a16:creationId xmlns:a16="http://schemas.microsoft.com/office/drawing/2014/main" id="{E0AF89D9-9E4A-4816-923A-42DF883E6A4D}"/>
                </a:ext>
              </a:extLst>
            </p:cNvPr>
            <p:cNvSpPr txBox="1">
              <a:spLocks noChangeAspect="1" noChangeArrowheads="1"/>
            </p:cNvSpPr>
            <p:nvPr/>
          </p:nvSpPr>
          <p:spPr bwMode="auto">
            <a:xfrm>
              <a:off x="106982498" y="108800379"/>
              <a:ext cx="245119" cy="32682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3</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25" name="Rectangle 13">
            <a:extLst>
              <a:ext uri="{FF2B5EF4-FFF2-40B4-BE49-F238E27FC236}">
                <a16:creationId xmlns:a16="http://schemas.microsoft.com/office/drawing/2014/main" id="{555212AD-A98A-4F8E-81C1-9F7A130D4382}"/>
              </a:ext>
            </a:extLst>
          </p:cNvPr>
          <p:cNvSpPr>
            <a:spLocks noChangeArrowheads="1"/>
          </p:cNvSpPr>
          <p:nvPr/>
        </p:nvSpPr>
        <p:spPr bwMode="auto">
          <a:xfrm>
            <a:off x="3356974" y="3865048"/>
            <a:ext cx="5706465" cy="361367"/>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defRPr/>
            </a:pPr>
            <a:r>
              <a:rPr lang="en-US" altLang="en-US" sz="1600" kern="0" dirty="0">
                <a:solidFill>
                  <a:srgbClr val="FFFFFF"/>
                </a:solidFill>
              </a:rPr>
              <a:t>Party Affiliation Review-In Partisan Primaries Only</a:t>
            </a:r>
            <a:endParaRPr lang="en-US" altLang="en-US" sz="2400" kern="0" dirty="0">
              <a:solidFill>
                <a:prstClr val="black"/>
              </a:solidFill>
              <a:latin typeface="Arial" panose="020B0604020202020204" pitchFamily="34" charset="0"/>
            </a:endParaRPr>
          </a:p>
        </p:txBody>
      </p:sp>
      <p:grpSp>
        <p:nvGrpSpPr>
          <p:cNvPr id="26" name="Group 28">
            <a:extLst>
              <a:ext uri="{FF2B5EF4-FFF2-40B4-BE49-F238E27FC236}">
                <a16:creationId xmlns:a16="http://schemas.microsoft.com/office/drawing/2014/main" id="{EA645D40-D3DA-470C-9E43-CD46EEE89FC3}"/>
              </a:ext>
            </a:extLst>
          </p:cNvPr>
          <p:cNvGrpSpPr>
            <a:grpSpLocks/>
          </p:cNvGrpSpPr>
          <p:nvPr/>
        </p:nvGrpSpPr>
        <p:grpSpPr bwMode="auto">
          <a:xfrm>
            <a:off x="2956599" y="3375856"/>
            <a:ext cx="317338" cy="384590"/>
            <a:chOff x="106936877" y="109184685"/>
            <a:chExt cx="340775" cy="384581"/>
          </a:xfrm>
        </p:grpSpPr>
        <p:sp>
          <p:nvSpPr>
            <p:cNvPr id="27" name="AutoShape 29">
              <a:extLst>
                <a:ext uri="{FF2B5EF4-FFF2-40B4-BE49-F238E27FC236}">
                  <a16:creationId xmlns:a16="http://schemas.microsoft.com/office/drawing/2014/main" id="{B41B5248-8907-45F8-9251-584679BA356F}"/>
                </a:ext>
              </a:extLst>
            </p:cNvPr>
            <p:cNvSpPr>
              <a:spLocks noChangeAspect="1" noChangeArrowheads="1"/>
            </p:cNvSpPr>
            <p:nvPr/>
          </p:nvSpPr>
          <p:spPr bwMode="auto">
            <a:xfrm>
              <a:off x="106936877" y="109212324"/>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8" name="Text Box 30">
              <a:extLst>
                <a:ext uri="{FF2B5EF4-FFF2-40B4-BE49-F238E27FC236}">
                  <a16:creationId xmlns:a16="http://schemas.microsoft.com/office/drawing/2014/main" id="{87196E3E-CDBE-42E5-9276-824D96DC2039}"/>
                </a:ext>
              </a:extLst>
            </p:cNvPr>
            <p:cNvSpPr txBox="1">
              <a:spLocks noChangeAspect="1" noChangeArrowheads="1"/>
            </p:cNvSpPr>
            <p:nvPr/>
          </p:nvSpPr>
          <p:spPr bwMode="auto">
            <a:xfrm>
              <a:off x="106982498" y="109184685"/>
              <a:ext cx="228914" cy="384581"/>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4</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21" name="Rectangle 24">
            <a:extLst>
              <a:ext uri="{FF2B5EF4-FFF2-40B4-BE49-F238E27FC236}">
                <a16:creationId xmlns:a16="http://schemas.microsoft.com/office/drawing/2014/main" id="{38690D3C-4261-4152-9506-8CE0FDE29B60}"/>
              </a:ext>
            </a:extLst>
          </p:cNvPr>
          <p:cNvSpPr>
            <a:spLocks noChangeArrowheads="1"/>
          </p:cNvSpPr>
          <p:nvPr/>
        </p:nvSpPr>
        <p:spPr bwMode="auto">
          <a:xfrm>
            <a:off x="3368937" y="4307154"/>
            <a:ext cx="5706465" cy="361367"/>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FFFFFF"/>
                </a:solidFill>
                <a:effectLst/>
                <a:uLnTx/>
                <a:uFillTx/>
                <a:latin typeface="Calibri" panose="020F0502020204030204"/>
                <a:ea typeface="+mn-ea"/>
                <a:cs typeface="+mn-cs"/>
              </a:rPr>
              <a:t>Determination of Eligibility and Voting Authorization</a:t>
            </a:r>
            <a:endParaRPr kumimoji="0" lang="en-US" alt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22" name="Group 31">
            <a:extLst>
              <a:ext uri="{FF2B5EF4-FFF2-40B4-BE49-F238E27FC236}">
                <a16:creationId xmlns:a16="http://schemas.microsoft.com/office/drawing/2014/main" id="{E88AF460-9E76-4044-AA42-F3D91247A790}"/>
              </a:ext>
            </a:extLst>
          </p:cNvPr>
          <p:cNvGrpSpPr>
            <a:grpSpLocks/>
          </p:cNvGrpSpPr>
          <p:nvPr/>
        </p:nvGrpSpPr>
        <p:grpSpPr bwMode="auto">
          <a:xfrm>
            <a:off x="2946998" y="4325342"/>
            <a:ext cx="317338" cy="385554"/>
            <a:chOff x="106923775" y="109586027"/>
            <a:chExt cx="340775" cy="385545"/>
          </a:xfrm>
        </p:grpSpPr>
        <p:sp>
          <p:nvSpPr>
            <p:cNvPr id="23" name="AutoShape 32">
              <a:extLst>
                <a:ext uri="{FF2B5EF4-FFF2-40B4-BE49-F238E27FC236}">
                  <a16:creationId xmlns:a16="http://schemas.microsoft.com/office/drawing/2014/main" id="{2BAEDF88-C4BD-4A26-A6A1-C348996228E1}"/>
                </a:ext>
              </a:extLst>
            </p:cNvPr>
            <p:cNvSpPr>
              <a:spLocks noChangeAspect="1" noChangeArrowheads="1"/>
            </p:cNvSpPr>
            <p:nvPr/>
          </p:nvSpPr>
          <p:spPr bwMode="auto">
            <a:xfrm>
              <a:off x="106923775" y="109607491"/>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4" name="Text Box 33">
              <a:extLst>
                <a:ext uri="{FF2B5EF4-FFF2-40B4-BE49-F238E27FC236}">
                  <a16:creationId xmlns:a16="http://schemas.microsoft.com/office/drawing/2014/main" id="{D9A1BFF9-A2E9-49B8-A367-9C8A1A4F6CEF}"/>
                </a:ext>
              </a:extLst>
            </p:cNvPr>
            <p:cNvSpPr txBox="1">
              <a:spLocks noChangeAspect="1" noChangeArrowheads="1"/>
            </p:cNvSpPr>
            <p:nvPr/>
          </p:nvSpPr>
          <p:spPr bwMode="auto">
            <a:xfrm>
              <a:off x="106982498" y="109586027"/>
              <a:ext cx="222191" cy="38554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2000" b="1" kern="0">
                  <a:solidFill>
                    <a:srgbClr val="A0191D"/>
                  </a:solidFill>
                  <a:latin typeface="Century Gothic" panose="020B0502020202020204" pitchFamily="34" charset="0"/>
                </a:rPr>
                <a:t>6</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2" name="Rectangle 24">
            <a:extLst>
              <a:ext uri="{FF2B5EF4-FFF2-40B4-BE49-F238E27FC236}">
                <a16:creationId xmlns:a16="http://schemas.microsoft.com/office/drawing/2014/main" id="{01D507FE-F9A9-B8E4-35D1-4B9588FFA036}"/>
              </a:ext>
            </a:extLst>
          </p:cNvPr>
          <p:cNvSpPr>
            <a:spLocks noChangeArrowheads="1"/>
          </p:cNvSpPr>
          <p:nvPr/>
        </p:nvSpPr>
        <p:spPr bwMode="auto">
          <a:xfrm>
            <a:off x="3368936" y="3412890"/>
            <a:ext cx="5706465" cy="361367"/>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defRPr/>
            </a:pPr>
            <a:r>
              <a:rPr lang="en-US" altLang="en-US" sz="1600" kern="0">
                <a:solidFill>
                  <a:srgbClr val="FFFFFF"/>
                </a:solidFill>
              </a:rPr>
              <a:t>Voter Status Review</a:t>
            </a:r>
            <a:endParaRPr lang="en-US" altLang="en-US" sz="2400" kern="0" dirty="0">
              <a:solidFill>
                <a:prstClr val="black"/>
              </a:solidFill>
              <a:latin typeface="Arial" panose="020B0604020202020204" pitchFamily="34" charset="0"/>
            </a:endParaRPr>
          </a:p>
        </p:txBody>
      </p:sp>
      <p:grpSp>
        <p:nvGrpSpPr>
          <p:cNvPr id="7" name="Group 31">
            <a:extLst>
              <a:ext uri="{FF2B5EF4-FFF2-40B4-BE49-F238E27FC236}">
                <a16:creationId xmlns:a16="http://schemas.microsoft.com/office/drawing/2014/main" id="{E22B1E9B-4145-9ABE-4828-8FE7CC5B0DE6}"/>
              </a:ext>
            </a:extLst>
          </p:cNvPr>
          <p:cNvGrpSpPr>
            <a:grpSpLocks/>
          </p:cNvGrpSpPr>
          <p:nvPr/>
        </p:nvGrpSpPr>
        <p:grpSpPr bwMode="auto">
          <a:xfrm>
            <a:off x="2949971" y="3852397"/>
            <a:ext cx="317338" cy="385554"/>
            <a:chOff x="106923775" y="109586027"/>
            <a:chExt cx="340775" cy="385545"/>
          </a:xfrm>
        </p:grpSpPr>
        <p:sp>
          <p:nvSpPr>
            <p:cNvPr id="8" name="AutoShape 32">
              <a:extLst>
                <a:ext uri="{FF2B5EF4-FFF2-40B4-BE49-F238E27FC236}">
                  <a16:creationId xmlns:a16="http://schemas.microsoft.com/office/drawing/2014/main" id="{D598292F-F20C-0BDF-1CBF-558CC2062868}"/>
                </a:ext>
              </a:extLst>
            </p:cNvPr>
            <p:cNvSpPr>
              <a:spLocks noChangeAspect="1" noChangeArrowheads="1"/>
            </p:cNvSpPr>
            <p:nvPr/>
          </p:nvSpPr>
          <p:spPr bwMode="auto">
            <a:xfrm>
              <a:off x="106923775" y="109607491"/>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 name="Text Box 33">
              <a:extLst>
                <a:ext uri="{FF2B5EF4-FFF2-40B4-BE49-F238E27FC236}">
                  <a16:creationId xmlns:a16="http://schemas.microsoft.com/office/drawing/2014/main" id="{A6933721-F90E-6A32-0797-FE90799D3C22}"/>
                </a:ext>
              </a:extLst>
            </p:cNvPr>
            <p:cNvSpPr txBox="1">
              <a:spLocks noChangeAspect="1" noChangeArrowheads="1"/>
            </p:cNvSpPr>
            <p:nvPr/>
          </p:nvSpPr>
          <p:spPr bwMode="auto">
            <a:xfrm>
              <a:off x="106982498" y="109586027"/>
              <a:ext cx="222191" cy="38554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5</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Tree>
    <p:custDataLst>
      <p:tags r:id="rId1"/>
    </p:custDataLst>
    <p:extLst>
      <p:ext uri="{BB962C8B-B14F-4D97-AF65-F5344CB8AC3E}">
        <p14:creationId xmlns:p14="http://schemas.microsoft.com/office/powerpoint/2010/main" val="297273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1: Voter Greeting</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019830" y="1810980"/>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848249" y="1810980"/>
            <a:ext cx="4811282" cy="646331"/>
          </a:xfrm>
          <a:prstGeom prst="rect">
            <a:avLst/>
          </a:prstGeom>
          <a:noFill/>
        </p:spPr>
        <p:txBody>
          <a:bodyPr wrap="square" rtlCol="0">
            <a:spAutoFit/>
          </a:bodyPr>
          <a:lstStyle/>
          <a:p>
            <a:r>
              <a:rPr lang="en-US" b="1" dirty="0">
                <a:solidFill>
                  <a:schemeClr val="bg1"/>
                </a:solidFill>
                <a:latin typeface="Century Gothic" panose="020B0502020202020204" pitchFamily="34" charset="0"/>
              </a:rPr>
              <a:t>If voter assistance is requested, determine eligibility</a:t>
            </a:r>
          </a:p>
        </p:txBody>
      </p:sp>
      <p:pic>
        <p:nvPicPr>
          <p:cNvPr id="8" name="Picture 7">
            <a:extLst>
              <a:ext uri="{FF2B5EF4-FFF2-40B4-BE49-F238E27FC236}">
                <a16:creationId xmlns:a16="http://schemas.microsoft.com/office/drawing/2014/main" id="{BE1C9CBF-B56B-9DCF-2633-81D9F51EE56C}"/>
              </a:ext>
            </a:extLst>
          </p:cNvPr>
          <p:cNvPicPr>
            <a:picLocks noChangeAspect="1"/>
          </p:cNvPicPr>
          <p:nvPr/>
        </p:nvPicPr>
        <p:blipFill>
          <a:blip r:embed="rId4"/>
          <a:stretch>
            <a:fillRect/>
          </a:stretch>
        </p:blipFill>
        <p:spPr>
          <a:xfrm>
            <a:off x="3008008" y="2852442"/>
            <a:ext cx="640135" cy="371888"/>
          </a:xfrm>
          <a:prstGeom prst="rect">
            <a:avLst/>
          </a:prstGeom>
        </p:spPr>
      </p:pic>
      <p:sp>
        <p:nvSpPr>
          <p:cNvPr id="9" name="TextBox 8">
            <a:extLst>
              <a:ext uri="{FF2B5EF4-FFF2-40B4-BE49-F238E27FC236}">
                <a16:creationId xmlns:a16="http://schemas.microsoft.com/office/drawing/2014/main" id="{90C4AFB6-6052-3565-9A49-2747CAD979ED}"/>
              </a:ext>
            </a:extLst>
          </p:cNvPr>
          <p:cNvSpPr txBox="1"/>
          <p:nvPr/>
        </p:nvSpPr>
        <p:spPr>
          <a:xfrm>
            <a:off x="3748196" y="2852442"/>
            <a:ext cx="48112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Ask for the voter’s name</a:t>
            </a:r>
          </a:p>
        </p:txBody>
      </p:sp>
      <p:pic>
        <p:nvPicPr>
          <p:cNvPr id="11" name="Picture 10">
            <a:extLst>
              <a:ext uri="{FF2B5EF4-FFF2-40B4-BE49-F238E27FC236}">
                <a16:creationId xmlns:a16="http://schemas.microsoft.com/office/drawing/2014/main" id="{46EB265B-90ED-4198-D256-5C5A70F01A7D}"/>
              </a:ext>
            </a:extLst>
          </p:cNvPr>
          <p:cNvPicPr>
            <a:picLocks noChangeAspect="1"/>
          </p:cNvPicPr>
          <p:nvPr/>
        </p:nvPicPr>
        <p:blipFill>
          <a:blip r:embed="rId4"/>
          <a:stretch>
            <a:fillRect/>
          </a:stretch>
        </p:blipFill>
        <p:spPr>
          <a:xfrm>
            <a:off x="2907955" y="3891348"/>
            <a:ext cx="640135" cy="371888"/>
          </a:xfrm>
          <a:prstGeom prst="rect">
            <a:avLst/>
          </a:prstGeom>
        </p:spPr>
      </p:pic>
      <p:sp>
        <p:nvSpPr>
          <p:cNvPr id="12" name="TextBox 11">
            <a:extLst>
              <a:ext uri="{FF2B5EF4-FFF2-40B4-BE49-F238E27FC236}">
                <a16:creationId xmlns:a16="http://schemas.microsoft.com/office/drawing/2014/main" id="{DBDC8D12-57FE-5DC7-073E-BAB254687DCB}"/>
              </a:ext>
            </a:extLst>
          </p:cNvPr>
          <p:cNvSpPr txBox="1"/>
          <p:nvPr/>
        </p:nvSpPr>
        <p:spPr>
          <a:xfrm>
            <a:off x="3648143" y="3891348"/>
            <a:ext cx="48112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Ask for the voter to show a photo ID</a:t>
            </a:r>
          </a:p>
        </p:txBody>
      </p:sp>
    </p:spTree>
    <p:custDataLst>
      <p:tags r:id="rId1"/>
    </p:custDataLst>
    <p:extLst>
      <p:ext uri="{BB962C8B-B14F-4D97-AF65-F5344CB8AC3E}">
        <p14:creationId xmlns:p14="http://schemas.microsoft.com/office/powerpoint/2010/main" val="309828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6">
            <a:extLst>
              <a:ext uri="{FF2B5EF4-FFF2-40B4-BE49-F238E27FC236}">
                <a16:creationId xmlns:a16="http://schemas.microsoft.com/office/drawing/2014/main" id="{F1C53983-5EC1-432E-9259-B9FF644C93BC}"/>
              </a:ext>
            </a:extLst>
          </p:cNvPr>
          <p:cNvSpPr>
            <a:spLocks noChangeArrowheads="1"/>
          </p:cNvSpPr>
          <p:nvPr/>
        </p:nvSpPr>
        <p:spPr bwMode="auto">
          <a:xfrm>
            <a:off x="2786512" y="6080412"/>
            <a:ext cx="6713521"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 name="Text Box 58">
            <a:extLst>
              <a:ext uri="{FF2B5EF4-FFF2-40B4-BE49-F238E27FC236}">
                <a16:creationId xmlns:a16="http://schemas.microsoft.com/office/drawing/2014/main" id="{49E856D9-BFF7-432E-88B8-B977A138F072}"/>
              </a:ext>
            </a:extLst>
          </p:cNvPr>
          <p:cNvSpPr txBox="1">
            <a:spLocks noChangeArrowheads="1"/>
          </p:cNvSpPr>
          <p:nvPr/>
        </p:nvSpPr>
        <p:spPr bwMode="auto">
          <a:xfrm>
            <a:off x="3948807" y="6071597"/>
            <a:ext cx="5549327"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Check-in Station| 2</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0149E9F4-9305-41B6-A9CC-CA0A7BEC629A}"/>
              </a:ext>
            </a:extLst>
          </p:cNvPr>
          <p:cNvSpPr txBox="1">
            <a:spLocks noChangeAspect="1" noChangeArrowheads="1"/>
          </p:cNvSpPr>
          <p:nvPr/>
        </p:nvSpPr>
        <p:spPr bwMode="auto">
          <a:xfrm>
            <a:off x="3862495" y="-2305261"/>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1: Voter Greeting</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7" name="Text Box 60">
            <a:extLst>
              <a:ext uri="{FF2B5EF4-FFF2-40B4-BE49-F238E27FC236}">
                <a16:creationId xmlns:a16="http://schemas.microsoft.com/office/drawing/2014/main" id="{A9EBE1F3-494A-4876-A206-95FD41B32465}"/>
              </a:ext>
            </a:extLst>
          </p:cNvPr>
          <p:cNvSpPr txBox="1">
            <a:spLocks noChangeArrowheads="1"/>
          </p:cNvSpPr>
          <p:nvPr/>
        </p:nvSpPr>
        <p:spPr bwMode="auto">
          <a:xfrm>
            <a:off x="2853161" y="1561028"/>
            <a:ext cx="6706216" cy="8544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defRPr/>
            </a:pPr>
            <a:r>
              <a:rPr lang="en-US" sz="1400" dirty="0">
                <a:solidFill>
                  <a:srgbClr val="233962"/>
                </a:solidFill>
                <a:latin typeface="Calibri" panose="020F0502020204030204" pitchFamily="34" charset="0"/>
                <a:ea typeface="Calibri" panose="020F0502020204030204" pitchFamily="34" charset="0"/>
              </a:rPr>
              <a:t>If a voter is in need of assistance, it must be requested. If a voter is accompanied when presenting to vote, an election official must determine if the voter wants assistance from that person. If the person is requesting assistance, the name, address, signature of the person assisting, and the time they entered the voting place, must be recorded on the voter assistant log. The voter may also ask for assistance from an election official. The election official does not need to complete the log. </a:t>
            </a:r>
            <a:endParaRPr kumimoji="0" lang="en-US" altLang="en-US" sz="1400" b="0" i="0" u="none" strike="noStrike" kern="0" cap="none" spc="0" normalizeH="0" baseline="0" noProof="0" dirty="0">
              <a:ln>
                <a:noFill/>
              </a:ln>
              <a:solidFill>
                <a:prstClr val="black"/>
              </a:solidFill>
              <a:effectLst/>
              <a:uLnTx/>
              <a:uFillTx/>
            </a:endParaRPr>
          </a:p>
        </p:txBody>
      </p:sp>
      <p:sp>
        <p:nvSpPr>
          <p:cNvPr id="8" name="Rectangle 61">
            <a:extLst>
              <a:ext uri="{FF2B5EF4-FFF2-40B4-BE49-F238E27FC236}">
                <a16:creationId xmlns:a16="http://schemas.microsoft.com/office/drawing/2014/main" id="{CE0C1242-10EA-416A-9611-945690B0DD34}"/>
              </a:ext>
            </a:extLst>
          </p:cNvPr>
          <p:cNvSpPr>
            <a:spLocks noChangeArrowheads="1"/>
          </p:cNvSpPr>
          <p:nvPr/>
        </p:nvSpPr>
        <p:spPr bwMode="auto">
          <a:xfrm>
            <a:off x="4377469" y="826069"/>
            <a:ext cx="3657600" cy="63756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algn="ctr"/>
            <a:r>
              <a:rPr lang="en-US" sz="1600" b="1" dirty="0">
                <a:solidFill>
                  <a:schemeClr val="bg1"/>
                </a:solidFill>
                <a:latin typeface="Century Gothic" panose="020B0502020202020204" pitchFamily="34" charset="0"/>
              </a:rPr>
              <a:t>If voter assistance is requested, determine eligibility</a:t>
            </a:r>
          </a:p>
        </p:txBody>
      </p:sp>
      <p:sp>
        <p:nvSpPr>
          <p:cNvPr id="10" name="Text Box 2">
            <a:extLst>
              <a:ext uri="{FF2B5EF4-FFF2-40B4-BE49-F238E27FC236}">
                <a16:creationId xmlns:a16="http://schemas.microsoft.com/office/drawing/2014/main" id="{118C0AFA-2B38-4D0E-A987-9A9F27CC6DB9}"/>
              </a:ext>
            </a:extLst>
          </p:cNvPr>
          <p:cNvSpPr txBox="1">
            <a:spLocks noChangeArrowheads="1"/>
          </p:cNvSpPr>
          <p:nvPr/>
        </p:nvSpPr>
        <p:spPr bwMode="auto">
          <a:xfrm>
            <a:off x="-1093998" y="1007507"/>
            <a:ext cx="730250" cy="109537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DD08E8B6-E66D-4478-8F9E-E913601484F7}"/>
              </a:ext>
            </a:extLst>
          </p:cNvPr>
          <p:cNvSpPr txBox="1"/>
          <p:nvPr/>
        </p:nvSpPr>
        <p:spPr>
          <a:xfrm>
            <a:off x="4232129" y="3879304"/>
            <a:ext cx="3567274" cy="369332"/>
          </a:xfrm>
          <a:prstGeom prst="rect">
            <a:avLst/>
          </a:prstGeom>
          <a:noFill/>
        </p:spPr>
        <p:txBody>
          <a:bodyPr wrap="square" rtlCol="0">
            <a:spAutoFit/>
          </a:bodyPr>
          <a:lstStyle/>
          <a:p>
            <a:pPr algn="ctr"/>
            <a:r>
              <a:rPr lang="en-US" b="1" dirty="0">
                <a:solidFill>
                  <a:srgbClr val="233962"/>
                </a:solidFill>
              </a:rPr>
              <a:t>Who may receive voter assistance?</a:t>
            </a:r>
          </a:p>
        </p:txBody>
      </p:sp>
      <p:sp>
        <p:nvSpPr>
          <p:cNvPr id="12" name="Rectangle 3">
            <a:extLst>
              <a:ext uri="{FF2B5EF4-FFF2-40B4-BE49-F238E27FC236}">
                <a16:creationId xmlns:a16="http://schemas.microsoft.com/office/drawing/2014/main" id="{A909AC8C-EBAB-4422-BA6F-F2339472BA5D}"/>
              </a:ext>
            </a:extLst>
          </p:cNvPr>
          <p:cNvSpPr>
            <a:spLocks noChangeArrowheads="1"/>
          </p:cNvSpPr>
          <p:nvPr/>
        </p:nvSpPr>
        <p:spPr bwMode="auto">
          <a:xfrm>
            <a:off x="2750165" y="3159971"/>
            <a:ext cx="6749868" cy="701675"/>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200" b="1" dirty="0">
                <a:solidFill>
                  <a:srgbClr val="FFFFFF"/>
                </a:solidFill>
                <a:latin typeface="Calibri" panose="020F0502020204030204" pitchFamily="34" charset="0"/>
              </a:rPr>
              <a:t>A voter is entitled to assistance from a near relative: spouse, parent, child, brother, sister, grandparent, grandchild, stepparent, stepchild, mother-in-law, father-in-law, son-in-law, daughter-in-law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F87D97F8-0059-4DAF-A6D9-9289AE064611}"/>
              </a:ext>
            </a:extLst>
          </p:cNvPr>
          <p:cNvSpPr>
            <a:spLocks noChangeArrowheads="1"/>
          </p:cNvSpPr>
          <p:nvPr/>
        </p:nvSpPr>
        <p:spPr bwMode="auto">
          <a:xfrm>
            <a:off x="2751269" y="4243136"/>
            <a:ext cx="6746865" cy="90184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200" b="1">
                <a:solidFill>
                  <a:srgbClr val="FFFFFF"/>
                </a:solidFill>
                <a:latin typeface="Calibri" panose="020F0502020204030204" pitchFamily="34" charset="0"/>
              </a:rPr>
              <a:t>Disabled voters may receive the following forms of assistance from anyone </a:t>
            </a:r>
            <a:r>
              <a:rPr lang="en-US" altLang="en-US" sz="1200" b="1" u="sng">
                <a:solidFill>
                  <a:srgbClr val="FFFFFF"/>
                </a:solidFill>
                <a:latin typeface="Calibri" panose="020F0502020204030204" pitchFamily="34" charset="0"/>
              </a:rPr>
              <a:t>except an agent of their employer or union representative</a:t>
            </a:r>
            <a:r>
              <a:rPr lang="en-US" altLang="en-US" sz="1200" b="1">
                <a:solidFill>
                  <a:srgbClr val="FFFFFF"/>
                </a:solidFill>
                <a:latin typeface="Calibri" panose="020F0502020204030204" pitchFamily="34" charset="0"/>
              </a:rPr>
              <a:t>: </a:t>
            </a:r>
          </a:p>
        </p:txBody>
      </p:sp>
      <p:sp>
        <p:nvSpPr>
          <p:cNvPr id="16" name="TextBox 15">
            <a:extLst>
              <a:ext uri="{FF2B5EF4-FFF2-40B4-BE49-F238E27FC236}">
                <a16:creationId xmlns:a16="http://schemas.microsoft.com/office/drawing/2014/main" id="{6CA935AB-4866-431C-86B2-B0293604AD4B}"/>
              </a:ext>
            </a:extLst>
          </p:cNvPr>
          <p:cNvSpPr txBox="1"/>
          <p:nvPr/>
        </p:nvSpPr>
        <p:spPr>
          <a:xfrm>
            <a:off x="2853162" y="4661282"/>
            <a:ext cx="6644972" cy="461665"/>
          </a:xfrm>
          <a:prstGeom prst="rect">
            <a:avLst/>
          </a:prstGeom>
          <a:noFill/>
        </p:spPr>
        <p:txBody>
          <a:bodyPr wrap="square" lIns="91440" tIns="45720" rIns="91440" bIns="45720" rtlCol="0" anchor="t">
            <a:spAutoFit/>
          </a:bodyPr>
          <a:lstStyle/>
          <a:p>
            <a:pPr marL="171450" indent="-171450" eaLnBrk="0" fontAlgn="base" hangingPunct="0">
              <a:spcBef>
                <a:spcPct val="0"/>
              </a:spcBef>
              <a:spcAft>
                <a:spcPct val="0"/>
              </a:spcAft>
              <a:buFont typeface="Arial" panose="020B0604020202020204" pitchFamily="34" charset="0"/>
              <a:buChar char="•"/>
            </a:pPr>
            <a:r>
              <a:rPr lang="en-US" altLang="en-US" sz="1200" b="1" dirty="0">
                <a:solidFill>
                  <a:srgbClr val="FFFFFF"/>
                </a:solidFill>
                <a:latin typeface="Calibri"/>
                <a:cs typeface="Calibri"/>
              </a:rPr>
              <a:t>entering the voting booth due to physical disability or blindness </a:t>
            </a:r>
            <a:endParaRPr lang="en-US" altLang="en-US" sz="1200" b="1" dirty="0">
              <a:solidFill>
                <a:srgbClr val="FFFFFF"/>
              </a:solidFill>
              <a:latin typeface="Calibri" panose="020F0502020204030204" pitchFamily="34" charset="0"/>
            </a:endParaRPr>
          </a:p>
          <a:p>
            <a:pPr marL="171450" lvl="0" indent="-171450" eaLnBrk="0" fontAlgn="base" hangingPunct="0">
              <a:spcBef>
                <a:spcPct val="0"/>
              </a:spcBef>
              <a:spcAft>
                <a:spcPct val="0"/>
              </a:spcAft>
              <a:buFont typeface="Arial" panose="020B0604020202020204" pitchFamily="34" charset="0"/>
              <a:buChar char="•"/>
            </a:pPr>
            <a:r>
              <a:rPr lang="en-US" altLang="en-US" sz="1200" b="1" dirty="0">
                <a:solidFill>
                  <a:srgbClr val="FFFFFF"/>
                </a:solidFill>
                <a:latin typeface="Calibri" panose="020F0502020204030204" pitchFamily="34" charset="0"/>
              </a:rPr>
              <a:t>assistance in marking the ballot due to physical disability, illiteracy, language difficulty, or blindness</a:t>
            </a:r>
            <a:endParaRPr lang="en-US" altLang="en-US" dirty="0">
              <a:solidFill>
                <a:prstClr val="black"/>
              </a:solidFill>
              <a:latin typeface="Arial" panose="020B0604020202020204" pitchFamily="34" charset="0"/>
            </a:endParaRPr>
          </a:p>
        </p:txBody>
      </p:sp>
      <p:sp>
        <p:nvSpPr>
          <p:cNvPr id="17" name="TextBox 16">
            <a:extLst>
              <a:ext uri="{FF2B5EF4-FFF2-40B4-BE49-F238E27FC236}">
                <a16:creationId xmlns:a16="http://schemas.microsoft.com/office/drawing/2014/main" id="{DF4DDE68-5510-43F7-B62A-403355882B21}"/>
              </a:ext>
            </a:extLst>
          </p:cNvPr>
          <p:cNvSpPr txBox="1"/>
          <p:nvPr/>
        </p:nvSpPr>
        <p:spPr>
          <a:xfrm>
            <a:off x="2751270" y="5690532"/>
            <a:ext cx="6706215" cy="369332"/>
          </a:xfrm>
          <a:prstGeom prst="rect">
            <a:avLst/>
          </a:prstGeom>
          <a:noFill/>
        </p:spPr>
        <p:txBody>
          <a:bodyPr wrap="square" rtlCol="0">
            <a:spAutoFit/>
          </a:bodyPr>
          <a:lstStyle/>
          <a:p>
            <a:pPr algn="ctr"/>
            <a:r>
              <a:rPr lang="en-US" dirty="0">
                <a:solidFill>
                  <a:srgbClr val="233962"/>
                </a:solidFill>
              </a:rPr>
              <a:t>ADA requires that service animals are allowed in any polling place.</a:t>
            </a:r>
          </a:p>
        </p:txBody>
      </p:sp>
      <p:grpSp>
        <p:nvGrpSpPr>
          <p:cNvPr id="22" name="Group 21">
            <a:extLst>
              <a:ext uri="{FF2B5EF4-FFF2-40B4-BE49-F238E27FC236}">
                <a16:creationId xmlns:a16="http://schemas.microsoft.com/office/drawing/2014/main" id="{398F2EB2-56D1-407D-979E-C0939A858995}"/>
              </a:ext>
            </a:extLst>
          </p:cNvPr>
          <p:cNvGrpSpPr/>
          <p:nvPr/>
        </p:nvGrpSpPr>
        <p:grpSpPr>
          <a:xfrm>
            <a:off x="3622567" y="980020"/>
            <a:ext cx="609562" cy="360916"/>
            <a:chOff x="3400376" y="1313364"/>
            <a:chExt cx="785731" cy="438003"/>
          </a:xfrm>
        </p:grpSpPr>
        <p:sp>
          <p:nvSpPr>
            <p:cNvPr id="20" name="Arrow: Chevron 19">
              <a:extLst>
                <a:ext uri="{FF2B5EF4-FFF2-40B4-BE49-F238E27FC236}">
                  <a16:creationId xmlns:a16="http://schemas.microsoft.com/office/drawing/2014/main" id="{590EE5D9-5A5B-4C77-BDBF-E9EEE5C35B52}"/>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Chevron 20">
              <a:extLst>
                <a:ext uri="{FF2B5EF4-FFF2-40B4-BE49-F238E27FC236}">
                  <a16:creationId xmlns:a16="http://schemas.microsoft.com/office/drawing/2014/main" id="{97691DFC-455A-46A9-9AD6-6165E8C468C2}"/>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TextBox 8">
            <a:extLst>
              <a:ext uri="{FF2B5EF4-FFF2-40B4-BE49-F238E27FC236}">
                <a16:creationId xmlns:a16="http://schemas.microsoft.com/office/drawing/2014/main" id="{1B7C623C-61F7-428B-9E9A-BDB6BFBF8C18}"/>
              </a:ext>
            </a:extLst>
          </p:cNvPr>
          <p:cNvSpPr txBox="1"/>
          <p:nvPr/>
        </p:nvSpPr>
        <p:spPr>
          <a:xfrm>
            <a:off x="2789460" y="6080412"/>
            <a:ext cx="1588009"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sp>
        <p:nvSpPr>
          <p:cNvPr id="19" name="TextBox 18">
            <a:extLst>
              <a:ext uri="{FF2B5EF4-FFF2-40B4-BE49-F238E27FC236}">
                <a16:creationId xmlns:a16="http://schemas.microsoft.com/office/drawing/2014/main" id="{EB4AAD48-5F1A-4551-A092-0A7AF20BDC56}"/>
              </a:ext>
            </a:extLst>
          </p:cNvPr>
          <p:cNvSpPr txBox="1"/>
          <p:nvPr/>
        </p:nvSpPr>
        <p:spPr>
          <a:xfrm>
            <a:off x="4311259" y="2807920"/>
            <a:ext cx="3567274" cy="369332"/>
          </a:xfrm>
          <a:prstGeom prst="rect">
            <a:avLst/>
          </a:prstGeom>
          <a:noFill/>
        </p:spPr>
        <p:txBody>
          <a:bodyPr wrap="square" rtlCol="0">
            <a:spAutoFit/>
          </a:bodyPr>
          <a:lstStyle/>
          <a:p>
            <a:pPr algn="ctr"/>
            <a:r>
              <a:rPr lang="en-US" b="1" dirty="0">
                <a:solidFill>
                  <a:srgbClr val="233962"/>
                </a:solidFill>
              </a:rPr>
              <a:t>Who may assist a voter?</a:t>
            </a:r>
          </a:p>
        </p:txBody>
      </p:sp>
      <p:sp>
        <p:nvSpPr>
          <p:cNvPr id="23" name="TextBox 22">
            <a:extLst>
              <a:ext uri="{FF2B5EF4-FFF2-40B4-BE49-F238E27FC236}">
                <a16:creationId xmlns:a16="http://schemas.microsoft.com/office/drawing/2014/main" id="{432FA22C-D52B-40D7-8F0E-80F709210922}"/>
              </a:ext>
            </a:extLst>
          </p:cNvPr>
          <p:cNvSpPr txBox="1"/>
          <p:nvPr/>
        </p:nvSpPr>
        <p:spPr>
          <a:xfrm>
            <a:off x="2741788" y="5172489"/>
            <a:ext cx="6706215" cy="646331"/>
          </a:xfrm>
          <a:prstGeom prst="rect">
            <a:avLst/>
          </a:prstGeom>
          <a:noFill/>
        </p:spPr>
        <p:txBody>
          <a:bodyPr wrap="square" rtlCol="0">
            <a:spAutoFit/>
          </a:bodyPr>
          <a:lstStyle/>
          <a:p>
            <a:pPr algn="ctr"/>
            <a:r>
              <a:rPr lang="en-US" dirty="0">
                <a:solidFill>
                  <a:srgbClr val="233962"/>
                </a:solidFill>
              </a:rPr>
              <a:t>Children under the age of 18 may accompany the voter and do not need to complete the log.</a:t>
            </a:r>
          </a:p>
        </p:txBody>
      </p:sp>
    </p:spTree>
    <p:custDataLst>
      <p:tags r:id="rId1"/>
    </p:custDataLst>
    <p:extLst>
      <p:ext uri="{BB962C8B-B14F-4D97-AF65-F5344CB8AC3E}">
        <p14:creationId xmlns:p14="http://schemas.microsoft.com/office/powerpoint/2010/main" val="234437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7" descr="logo_rec_elections_white_white">
            <a:extLst>
              <a:ext uri="{FF2B5EF4-FFF2-40B4-BE49-F238E27FC236}">
                <a16:creationId xmlns:a16="http://schemas.microsoft.com/office/drawing/2014/main" id="{DB45EAA4-5F68-4FD0-BCB9-589953248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864" y="7273875"/>
            <a:ext cx="2571780" cy="466674"/>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8" name="TextBox 7">
            <a:extLst>
              <a:ext uri="{FF2B5EF4-FFF2-40B4-BE49-F238E27FC236}">
                <a16:creationId xmlns:a16="http://schemas.microsoft.com/office/drawing/2014/main" id="{3CB16648-2AA0-4490-B258-64E4D2EB9C6E}"/>
              </a:ext>
            </a:extLst>
          </p:cNvPr>
          <p:cNvSpPr txBox="1"/>
          <p:nvPr/>
        </p:nvSpPr>
        <p:spPr>
          <a:xfrm>
            <a:off x="3573710" y="4625192"/>
            <a:ext cx="5545123" cy="461665"/>
          </a:xfrm>
          <a:prstGeom prst="rect">
            <a:avLst/>
          </a:prstGeom>
          <a:noFill/>
        </p:spPr>
        <p:txBody>
          <a:bodyPr wrap="square" rtlCol="0">
            <a:spAutoFit/>
          </a:bodyPr>
          <a:lstStyle/>
          <a:p>
            <a:pPr marL="171450" lvl="0" indent="-171450" eaLnBrk="0" fontAlgn="base" hangingPunct="0">
              <a:spcBef>
                <a:spcPct val="0"/>
              </a:spcBef>
              <a:spcAft>
                <a:spcPct val="0"/>
              </a:spcAft>
              <a:buFont typeface="Arial" panose="020B0604020202020204" pitchFamily="34" charset="0"/>
              <a:buChar char="•"/>
            </a:pPr>
            <a:r>
              <a:rPr lang="en-US" altLang="en-US" sz="1200" b="1">
                <a:solidFill>
                  <a:srgbClr val="FFFFFF"/>
                </a:solidFill>
                <a:latin typeface="Calibri" panose="020F0502020204030204" pitchFamily="34" charset="0"/>
              </a:rPr>
              <a:t>entering the voting booth due to physical disability or blindness, </a:t>
            </a:r>
          </a:p>
          <a:p>
            <a:pPr marL="171450" lvl="0" indent="-171450" eaLnBrk="0" fontAlgn="base" hangingPunct="0">
              <a:spcBef>
                <a:spcPct val="0"/>
              </a:spcBef>
              <a:spcAft>
                <a:spcPct val="0"/>
              </a:spcAft>
              <a:buFont typeface="Arial" panose="020B0604020202020204" pitchFamily="34" charset="0"/>
              <a:buChar char="•"/>
            </a:pPr>
            <a:r>
              <a:rPr lang="en-US" altLang="en-US" sz="1200" b="1">
                <a:solidFill>
                  <a:srgbClr val="FFFFFF"/>
                </a:solidFill>
                <a:latin typeface="Calibri" panose="020F0502020204030204" pitchFamily="34" charset="0"/>
              </a:rPr>
              <a:t>assistance in marking the ballot due to physical disability, illiteracy, or blindness</a:t>
            </a:r>
            <a:endParaRPr lang="en-US" altLang="en-US">
              <a:solidFill>
                <a:prstClr val="black"/>
              </a:solidFill>
              <a:latin typeface="Arial" panose="020B0604020202020204" pitchFamily="34" charset="0"/>
            </a:endParaRPr>
          </a:p>
        </p:txBody>
      </p:sp>
      <p:sp>
        <p:nvSpPr>
          <p:cNvPr id="9" name="TextBox 8">
            <a:extLst>
              <a:ext uri="{FF2B5EF4-FFF2-40B4-BE49-F238E27FC236}">
                <a16:creationId xmlns:a16="http://schemas.microsoft.com/office/drawing/2014/main" id="{6497ADC6-1677-446C-AE0D-A56147A75E3D}"/>
              </a:ext>
            </a:extLst>
          </p:cNvPr>
          <p:cNvSpPr txBox="1"/>
          <p:nvPr/>
        </p:nvSpPr>
        <p:spPr>
          <a:xfrm>
            <a:off x="2760513" y="719060"/>
            <a:ext cx="6706215" cy="646331"/>
          </a:xfrm>
          <a:prstGeom prst="rect">
            <a:avLst/>
          </a:prstGeom>
          <a:noFill/>
        </p:spPr>
        <p:txBody>
          <a:bodyPr wrap="square" rtlCol="0">
            <a:spAutoFit/>
          </a:bodyPr>
          <a:lstStyle/>
          <a:p>
            <a:pPr algn="ctr"/>
            <a:r>
              <a:rPr lang="en-US">
                <a:solidFill>
                  <a:srgbClr val="233962"/>
                </a:solidFill>
              </a:rPr>
              <a:t>Election officials should follow the script below to determine if a voter is entitled to assistance:</a:t>
            </a:r>
          </a:p>
        </p:txBody>
      </p:sp>
      <p:grpSp>
        <p:nvGrpSpPr>
          <p:cNvPr id="2" name="Group 1">
            <a:extLst>
              <a:ext uri="{FF2B5EF4-FFF2-40B4-BE49-F238E27FC236}">
                <a16:creationId xmlns:a16="http://schemas.microsoft.com/office/drawing/2014/main" id="{7D7A48D2-1276-C2EE-9244-7DBFFE3CA484}"/>
              </a:ext>
            </a:extLst>
          </p:cNvPr>
          <p:cNvGrpSpPr/>
          <p:nvPr/>
        </p:nvGrpSpPr>
        <p:grpSpPr>
          <a:xfrm>
            <a:off x="2693763" y="5836836"/>
            <a:ext cx="6839616" cy="370352"/>
            <a:chOff x="2693763" y="5836836"/>
            <a:chExt cx="6839616" cy="370352"/>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Check-in Station | 3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4" name="TextBox 13">
              <a:extLst>
                <a:ext uri="{FF2B5EF4-FFF2-40B4-BE49-F238E27FC236}">
                  <a16:creationId xmlns:a16="http://schemas.microsoft.com/office/drawing/2014/main" id="{2893ACE8-7871-408F-84C7-72D018CCD6C1}"/>
                </a:ext>
              </a:extLst>
            </p:cNvPr>
            <p:cNvSpPr txBox="1"/>
            <p:nvPr/>
          </p:nvSpPr>
          <p:spPr>
            <a:xfrm>
              <a:off x="2693763" y="5836836"/>
              <a:ext cx="1569893"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grpSp>
      <p:graphicFrame>
        <p:nvGraphicFramePr>
          <p:cNvPr id="19" name="Table 18">
            <a:extLst>
              <a:ext uri="{FF2B5EF4-FFF2-40B4-BE49-F238E27FC236}">
                <a16:creationId xmlns:a16="http://schemas.microsoft.com/office/drawing/2014/main" id="{7911EDA9-5ADB-6FAB-66F3-1ECA010B2AAF}"/>
              </a:ext>
            </a:extLst>
          </p:cNvPr>
          <p:cNvGraphicFramePr>
            <a:graphicFrameLocks noGrp="1"/>
          </p:cNvGraphicFramePr>
          <p:nvPr>
            <p:extLst>
              <p:ext uri="{D42A27DB-BD31-4B8C-83A1-F6EECF244321}">
                <p14:modId xmlns:p14="http://schemas.microsoft.com/office/powerpoint/2010/main" val="2957531542"/>
              </p:ext>
            </p:extLst>
          </p:nvPr>
        </p:nvGraphicFramePr>
        <p:xfrm>
          <a:off x="2622085" y="1516380"/>
          <a:ext cx="6911293" cy="4046220"/>
        </p:xfrm>
        <a:graphic>
          <a:graphicData uri="http://schemas.openxmlformats.org/drawingml/2006/table">
            <a:tbl>
              <a:tblPr firstRow="1" firstCol="1" bandRow="1"/>
              <a:tblGrid>
                <a:gridCol w="6911293">
                  <a:extLst>
                    <a:ext uri="{9D8B030D-6E8A-4147-A177-3AD203B41FA5}">
                      <a16:colId xmlns:a16="http://schemas.microsoft.com/office/drawing/2014/main" val="1505728380"/>
                    </a:ext>
                  </a:extLst>
                </a:gridCol>
              </a:tblGrid>
              <a:tr h="4046220">
                <a:tc>
                  <a:txBody>
                    <a:bodyPr/>
                    <a:lstStyle/>
                    <a:p>
                      <a:pPr marL="342900" marR="0" lvl="0" indent="-342900" fontAlgn="base">
                        <a:lnSpc>
                          <a:spcPct val="107000"/>
                        </a:lnSpc>
                        <a:spcBef>
                          <a:spcPts val="0"/>
                        </a:spcBef>
                        <a:spcAft>
                          <a:spcPts val="0"/>
                        </a:spcAft>
                        <a:buClr>
                          <a:srgbClr val="000000"/>
                        </a:buClr>
                        <a:buSzPts val="1300"/>
                        <a:buFont typeface="+mj-lt"/>
                        <a:buAutoNum type="arabicPeriod"/>
                      </a:pPr>
                      <a:r>
                        <a:rPr lang="en-US" sz="1300" b="1"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Ask the voter: “Is this person here to assist you?” </a:t>
                      </a:r>
                      <a:endParaRPr lang="en-US" sz="1400" u="none" strike="noStrike" dirty="0">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ase">
                        <a:lnSpc>
                          <a:spcPct val="107000"/>
                        </a:lnSpc>
                        <a:spcBef>
                          <a:spcPts val="0"/>
                        </a:spcBef>
                        <a:spcAft>
                          <a:spcPts val="0"/>
                        </a:spcAft>
                        <a:buClr>
                          <a:srgbClr val="000000"/>
                        </a:buClr>
                        <a:buSzPts val="1300"/>
                        <a:buFont typeface="+mj-lt"/>
                        <a:buAutoNum type="alphaLcPeriod"/>
                      </a:pPr>
                      <a:r>
                        <a:rPr lang="en-US" sz="13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If YES, go to question 2. </a:t>
                      </a:r>
                      <a:endParaRPr lang="en-US" sz="1400" u="none" strike="noStrike" dirty="0">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ase">
                        <a:lnSpc>
                          <a:spcPct val="107000"/>
                        </a:lnSpc>
                        <a:spcBef>
                          <a:spcPts val="0"/>
                        </a:spcBef>
                        <a:spcAft>
                          <a:spcPts val="0"/>
                        </a:spcAft>
                        <a:buClr>
                          <a:srgbClr val="000000"/>
                        </a:buClr>
                        <a:buSzPts val="1300"/>
                        <a:buFont typeface="+mj-lt"/>
                        <a:buAutoNum type="alphaLcPeriod"/>
                      </a:pPr>
                      <a:r>
                        <a:rPr lang="en-US" sz="13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If NO, instruct the person that they need to wait outside the voting enclosure. </a:t>
                      </a:r>
                      <a:endParaRPr lang="en-US" sz="1400" u="none" strike="noStrike" dirty="0">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lnSpc>
                          <a:spcPct val="107000"/>
                        </a:lnSpc>
                        <a:spcBef>
                          <a:spcPts val="0"/>
                        </a:spcBef>
                        <a:spcAft>
                          <a:spcPts val="0"/>
                        </a:spcAft>
                        <a:buClr>
                          <a:srgbClr val="000000"/>
                        </a:buClr>
                        <a:buSzPts val="1300"/>
                        <a:buFont typeface="+mj-lt"/>
                        <a:buAutoNum type="arabicPeriod"/>
                      </a:pPr>
                      <a:r>
                        <a:rPr lang="en-US" sz="1300" b="1"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Ask the voter: “Is this person a near relative?” </a:t>
                      </a:r>
                      <a:r>
                        <a:rPr lang="en-US" sz="1300" b="1" i="1"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Refer to explanation of who can assist a voter. </a:t>
                      </a:r>
                      <a:endParaRPr lang="en-US" sz="1400" u="none" strike="noStrike" dirty="0">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ase">
                        <a:lnSpc>
                          <a:spcPct val="98000"/>
                        </a:lnSpc>
                        <a:spcBef>
                          <a:spcPts val="0"/>
                        </a:spcBef>
                        <a:spcAft>
                          <a:spcPts val="0"/>
                        </a:spcAft>
                        <a:buClr>
                          <a:srgbClr val="000000"/>
                        </a:buClr>
                        <a:buSzPts val="1300"/>
                        <a:buFont typeface="+mj-lt"/>
                        <a:buAutoNum type="alphaLcPeriod"/>
                      </a:pPr>
                      <a:r>
                        <a:rPr lang="en-US" sz="13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If YES, the voter may receive assistance. No further information is needed. </a:t>
                      </a:r>
                      <a:endParaRPr lang="en-US" sz="1400" u="none" strike="noStrike" dirty="0">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ase">
                        <a:lnSpc>
                          <a:spcPct val="98000"/>
                        </a:lnSpc>
                        <a:spcBef>
                          <a:spcPts val="0"/>
                        </a:spcBef>
                        <a:spcAft>
                          <a:spcPts val="0"/>
                        </a:spcAft>
                        <a:buClr>
                          <a:srgbClr val="000000"/>
                        </a:buClr>
                        <a:buSzPts val="1300"/>
                        <a:buFont typeface="+mj-lt"/>
                        <a:buAutoNum type="alphaLcPeriod"/>
                      </a:pPr>
                      <a:r>
                        <a:rPr lang="en-US" sz="13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If NO, go to question 3. </a:t>
                      </a:r>
                      <a:endParaRPr lang="en-US" sz="1400" u="none" strike="noStrike" dirty="0">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lnSpc>
                          <a:spcPct val="98000"/>
                        </a:lnSpc>
                        <a:spcBef>
                          <a:spcPts val="0"/>
                        </a:spcBef>
                        <a:spcAft>
                          <a:spcPts val="0"/>
                        </a:spcAft>
                        <a:buClr>
                          <a:srgbClr val="000000"/>
                        </a:buClr>
                        <a:buSzPts val="1300"/>
                        <a:buFont typeface="+mj-lt"/>
                        <a:buAutoNum type="arabicPeriod"/>
                      </a:pPr>
                      <a:r>
                        <a:rPr lang="en-US" sz="1300" b="1"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Say: “A voter who needs assistance because the voter is blind, disabled, or unable to read, speak, or write English may receive assistance from a person of the voter’s choice. Do you need assistance for one of these reasons?” </a:t>
                      </a:r>
                      <a:endParaRPr lang="en-US" sz="1400" u="none" strike="noStrike" dirty="0">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ase">
                        <a:lnSpc>
                          <a:spcPct val="107000"/>
                        </a:lnSpc>
                        <a:spcBef>
                          <a:spcPts val="0"/>
                        </a:spcBef>
                        <a:spcAft>
                          <a:spcPts val="0"/>
                        </a:spcAft>
                        <a:buClr>
                          <a:srgbClr val="000000"/>
                        </a:buClr>
                        <a:buSzPts val="1300"/>
                        <a:buFont typeface="+mj-lt"/>
                        <a:buAutoNum type="alphaLcPeriod"/>
                      </a:pPr>
                      <a:r>
                        <a:rPr lang="en-US" sz="13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If YES, go to question 4. </a:t>
                      </a:r>
                      <a:endParaRPr lang="en-US" sz="1400" u="none" strike="noStrike" dirty="0">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ase">
                        <a:lnSpc>
                          <a:spcPct val="98000"/>
                        </a:lnSpc>
                        <a:spcBef>
                          <a:spcPts val="0"/>
                        </a:spcBef>
                        <a:spcAft>
                          <a:spcPts val="0"/>
                        </a:spcAft>
                        <a:buClr>
                          <a:srgbClr val="000000"/>
                        </a:buClr>
                        <a:buSzPts val="1300"/>
                        <a:buFont typeface="+mj-lt"/>
                        <a:buAutoNum type="alphaLcPeriod"/>
                      </a:pPr>
                      <a:r>
                        <a:rPr lang="en-US" sz="13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If NO, the voter is not entitled to receive assistance from someone who is not a near relative. If requested by the voter, an assistant, judge, or chief judge may assist the voter. </a:t>
                      </a:r>
                      <a:endParaRPr lang="en-US" sz="1400" u="none" strike="noStrike" dirty="0">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lnSpc>
                          <a:spcPct val="98000"/>
                        </a:lnSpc>
                        <a:spcBef>
                          <a:spcPts val="0"/>
                        </a:spcBef>
                        <a:spcAft>
                          <a:spcPts val="0"/>
                        </a:spcAft>
                        <a:buClr>
                          <a:srgbClr val="000000"/>
                        </a:buClr>
                        <a:buSzPts val="1300"/>
                        <a:buFont typeface="+mj-lt"/>
                        <a:buAutoNum type="arabicPeriod"/>
                      </a:pPr>
                      <a:r>
                        <a:rPr lang="en-US" sz="1300" b="1"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Ask the voter: “Is this person your employer, employer’s agent, officer of your union, or agent of your union?” </a:t>
                      </a:r>
                      <a:endParaRPr lang="en-US" sz="1400" u="none" strike="noStrike" dirty="0">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ase">
                        <a:lnSpc>
                          <a:spcPct val="107000"/>
                        </a:lnSpc>
                        <a:spcBef>
                          <a:spcPts val="0"/>
                        </a:spcBef>
                        <a:spcAft>
                          <a:spcPts val="0"/>
                        </a:spcAft>
                        <a:buClr>
                          <a:srgbClr val="000000"/>
                        </a:buClr>
                        <a:buSzPts val="1300"/>
                        <a:buFont typeface="+mj-lt"/>
                        <a:buAutoNum type="alphaLcPeriod"/>
                      </a:pPr>
                      <a:r>
                        <a:rPr lang="en-US" sz="13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If YES, the person may not assist the voter. The voter may select someone else to </a:t>
                      </a: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assist him or her. If requested by the voter, an assistant, judge, or chief judge may assist the voter. </a:t>
                      </a:r>
                      <a:endParaRPr lang="en-US" sz="1400" dirty="0">
                        <a:solidFill>
                          <a:srgbClr val="23396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Clr>
                          <a:srgbClr val="000000"/>
                        </a:buClr>
                        <a:buSzPts val="1300"/>
                        <a:buFont typeface="+mj-lt"/>
                        <a:buAutoNum type="alphaLcPeriod"/>
                      </a:pPr>
                      <a:r>
                        <a:rPr lang="en-US" sz="13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If NO, the voter may receive assistance. Ensure the voter assistant log is completed. </a:t>
                      </a:r>
                      <a:endParaRPr lang="en-US" sz="1400" u="none" strike="noStrike" dirty="0">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6195" marR="5080" marT="67310" marB="0">
                    <a:lnL>
                      <a:noFill/>
                    </a:lnL>
                    <a:lnR>
                      <a:noFill/>
                    </a:lnR>
                    <a:lnT>
                      <a:noFill/>
                    </a:lnT>
                    <a:lnB>
                      <a:noFill/>
                    </a:lnB>
                    <a:solidFill>
                      <a:srgbClr val="B1CFE5"/>
                    </a:solidFill>
                  </a:tcPr>
                </a:tc>
                <a:extLst>
                  <a:ext uri="{0D108BD9-81ED-4DB2-BD59-A6C34878D82A}">
                    <a16:rowId xmlns:a16="http://schemas.microsoft.com/office/drawing/2014/main" val="3247664864"/>
                  </a:ext>
                </a:extLst>
              </a:tr>
            </a:tbl>
          </a:graphicData>
        </a:graphic>
      </p:graphicFrame>
    </p:spTree>
    <p:custDataLst>
      <p:tags r:id="rId1"/>
    </p:custDataLst>
    <p:extLst>
      <p:ext uri="{BB962C8B-B14F-4D97-AF65-F5344CB8AC3E}">
        <p14:creationId xmlns:p14="http://schemas.microsoft.com/office/powerpoint/2010/main" val="1945722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7B5586D-76B5-AB2B-B7B4-F1AFC03EB304}"/>
              </a:ext>
            </a:extLst>
          </p:cNvPr>
          <p:cNvGrpSpPr/>
          <p:nvPr/>
        </p:nvGrpSpPr>
        <p:grpSpPr>
          <a:xfrm>
            <a:off x="3622567" y="826069"/>
            <a:ext cx="4412502" cy="637563"/>
            <a:chOff x="3622567" y="826069"/>
            <a:chExt cx="4412502" cy="637563"/>
          </a:xfrm>
        </p:grpSpPr>
        <p:sp>
          <p:nvSpPr>
            <p:cNvPr id="4" name="Rectangle 61">
              <a:extLst>
                <a:ext uri="{FF2B5EF4-FFF2-40B4-BE49-F238E27FC236}">
                  <a16:creationId xmlns:a16="http://schemas.microsoft.com/office/drawing/2014/main" id="{3760203B-A40B-1F20-CD8D-B9DFE3BDA724}"/>
                </a:ext>
              </a:extLst>
            </p:cNvPr>
            <p:cNvSpPr>
              <a:spLocks noChangeArrowheads="1"/>
            </p:cNvSpPr>
            <p:nvPr/>
          </p:nvSpPr>
          <p:spPr bwMode="auto">
            <a:xfrm>
              <a:off x="4377469" y="826069"/>
              <a:ext cx="3657600" cy="63756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defRPr/>
              </a:pPr>
              <a:r>
                <a:rPr lang="en-US" altLang="en-US" sz="1600" b="1" kern="0" dirty="0">
                  <a:solidFill>
                    <a:srgbClr val="FFFFFF"/>
                  </a:solidFill>
                  <a:latin typeface="Century Gothic"/>
                </a:rPr>
                <a:t>Ask for the Voter's Name</a:t>
              </a:r>
              <a:endParaRPr lang="en-US" altLang="en-US" sz="1600" b="1" i="0" u="none" strike="noStrike" kern="0" cap="none" spc="0" normalizeH="0" baseline="0" noProof="0" dirty="0">
                <a:ln>
                  <a:noFill/>
                </a:ln>
                <a:solidFill>
                  <a:srgbClr val="FFFFFF"/>
                </a:solidFill>
                <a:effectLst/>
                <a:uLnTx/>
                <a:uFillTx/>
                <a:latin typeface="Century Gothic"/>
              </a:endParaRPr>
            </a:p>
          </p:txBody>
        </p:sp>
        <p:grpSp>
          <p:nvGrpSpPr>
            <p:cNvPr id="8" name="Group 7">
              <a:extLst>
                <a:ext uri="{FF2B5EF4-FFF2-40B4-BE49-F238E27FC236}">
                  <a16:creationId xmlns:a16="http://schemas.microsoft.com/office/drawing/2014/main" id="{EFF76292-83E5-DCE2-8975-87B886700965}"/>
                </a:ext>
              </a:extLst>
            </p:cNvPr>
            <p:cNvGrpSpPr/>
            <p:nvPr/>
          </p:nvGrpSpPr>
          <p:grpSpPr>
            <a:xfrm>
              <a:off x="3622567" y="980020"/>
              <a:ext cx="609562" cy="360916"/>
              <a:chOff x="3400376" y="1313364"/>
              <a:chExt cx="785731" cy="438003"/>
            </a:xfrm>
          </p:grpSpPr>
          <p:sp>
            <p:nvSpPr>
              <p:cNvPr id="6" name="Arrow: Chevron 5">
                <a:extLst>
                  <a:ext uri="{FF2B5EF4-FFF2-40B4-BE49-F238E27FC236}">
                    <a16:creationId xmlns:a16="http://schemas.microsoft.com/office/drawing/2014/main" id="{FA03A801-13CF-2028-AA92-310E16B76EFD}"/>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38F07116-8256-AA60-0FBA-A586ADAC6F07}"/>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9" name="TextBox 8">
            <a:extLst>
              <a:ext uri="{FF2B5EF4-FFF2-40B4-BE49-F238E27FC236}">
                <a16:creationId xmlns:a16="http://schemas.microsoft.com/office/drawing/2014/main" id="{D5FA5694-5B7F-49AE-2D69-DE4FAE7659F2}"/>
              </a:ext>
            </a:extLst>
          </p:cNvPr>
          <p:cNvSpPr txBox="1"/>
          <p:nvPr/>
        </p:nvSpPr>
        <p:spPr>
          <a:xfrm>
            <a:off x="2693763" y="1726423"/>
            <a:ext cx="683951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33962"/>
                </a:solidFill>
                <a:ea typeface="Calibri"/>
                <a:cs typeface="Calibri"/>
              </a:rPr>
              <a:t>The voter's statement of their name must be heard by the election official. If the voter's statement is difficult to hear or discern, an election official may ask the voter to repeat the name more slowly or loudly, or to spell any portion of the name.</a:t>
            </a:r>
          </a:p>
          <a:p>
            <a:endParaRPr lang="en-US" dirty="0">
              <a:solidFill>
                <a:srgbClr val="233962"/>
              </a:solidFill>
              <a:ea typeface="Calibri"/>
              <a:cs typeface="Calibri"/>
            </a:endParaRPr>
          </a:p>
          <a:p>
            <a:r>
              <a:rPr lang="en-US" dirty="0">
                <a:solidFill>
                  <a:srgbClr val="233962"/>
                </a:solidFill>
                <a:ea typeface="Calibri"/>
                <a:cs typeface="Calibri"/>
              </a:rPr>
              <a:t>If a person is unable to state their name because of an impairment, the election official may make reasonable accommodations including asking the voter to write their name. </a:t>
            </a:r>
          </a:p>
          <a:p>
            <a:endParaRPr lang="en-US" dirty="0">
              <a:solidFill>
                <a:srgbClr val="233962"/>
              </a:solidFill>
              <a:ea typeface="Calibri"/>
              <a:cs typeface="Calibri"/>
            </a:endParaRPr>
          </a:p>
          <a:p>
            <a:r>
              <a:rPr lang="en-US" dirty="0">
                <a:solidFill>
                  <a:srgbClr val="233962"/>
                </a:solidFill>
                <a:ea typeface="Calibri"/>
                <a:cs typeface="Calibri"/>
              </a:rPr>
              <a:t>The voter may be able but unwilling to state their name. The official will explain that the law requires voters to state their name aloud. If the voter continues to refuse to cooperate with the election official at the check-in station, the official will arrange for the voter to speak with the Chief Judge. </a:t>
            </a:r>
          </a:p>
        </p:txBody>
      </p:sp>
      <p:grpSp>
        <p:nvGrpSpPr>
          <p:cNvPr id="2" name="Group 1">
            <a:extLst>
              <a:ext uri="{FF2B5EF4-FFF2-40B4-BE49-F238E27FC236}">
                <a16:creationId xmlns:a16="http://schemas.microsoft.com/office/drawing/2014/main" id="{1B0D8F68-6D63-4F6D-91C2-CDDB0219ECDF}"/>
              </a:ext>
            </a:extLst>
          </p:cNvPr>
          <p:cNvGrpSpPr/>
          <p:nvPr/>
        </p:nvGrpSpPr>
        <p:grpSpPr>
          <a:xfrm>
            <a:off x="2693763" y="5836836"/>
            <a:ext cx="6839616" cy="370352"/>
            <a:chOff x="2693763" y="5836836"/>
            <a:chExt cx="6839616" cy="370352"/>
          </a:xfrm>
        </p:grpSpPr>
        <p:sp>
          <p:nvSpPr>
            <p:cNvPr id="3" name="Rectangle 56">
              <a:extLst>
                <a:ext uri="{FF2B5EF4-FFF2-40B4-BE49-F238E27FC236}">
                  <a16:creationId xmlns:a16="http://schemas.microsoft.com/office/drawing/2014/main" id="{B1F86F50-B2A0-5089-4290-707741DCE859}"/>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 name="Text Box 58">
              <a:extLst>
                <a:ext uri="{FF2B5EF4-FFF2-40B4-BE49-F238E27FC236}">
                  <a16:creationId xmlns:a16="http://schemas.microsoft.com/office/drawing/2014/main" id="{1C9D67D3-0D21-B5FD-B372-FC6FB2F5D19F}"/>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Check-in Station | 4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0" name="TextBox 9">
              <a:extLst>
                <a:ext uri="{FF2B5EF4-FFF2-40B4-BE49-F238E27FC236}">
                  <a16:creationId xmlns:a16="http://schemas.microsoft.com/office/drawing/2014/main" id="{458FD3EB-4BAC-072F-5E95-2B99375ECA98}"/>
                </a:ext>
              </a:extLst>
            </p:cNvPr>
            <p:cNvSpPr txBox="1"/>
            <p:nvPr/>
          </p:nvSpPr>
          <p:spPr>
            <a:xfrm>
              <a:off x="2693763" y="5836836"/>
              <a:ext cx="1569893"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grpSp>
    </p:spTree>
    <p:custDataLst>
      <p:tags r:id="rId1"/>
    </p:custDataLst>
    <p:extLst>
      <p:ext uri="{BB962C8B-B14F-4D97-AF65-F5344CB8AC3E}">
        <p14:creationId xmlns:p14="http://schemas.microsoft.com/office/powerpoint/2010/main" val="12548244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2600142177D44DB0F1898A1578BA29" ma:contentTypeVersion="17" ma:contentTypeDescription="Create a new document." ma:contentTypeScope="" ma:versionID="5b924338b55a1d1e72829fa2c0dd089b">
  <xsd:schema xmlns:xsd="http://www.w3.org/2001/XMLSchema" xmlns:xs="http://www.w3.org/2001/XMLSchema" xmlns:p="http://schemas.microsoft.com/office/2006/metadata/properties" xmlns:ns1="http://schemas.microsoft.com/sharepoint/v3" xmlns:ns2="818368ea-86af-482c-87d5-4804668dbe6f" xmlns:ns3="7851587e-f243-4a6a-bdbe-7132fee8d0aa" targetNamespace="http://schemas.microsoft.com/office/2006/metadata/properties" ma:root="true" ma:fieldsID="055f7fffc91a5ac56cf29df4150ff0e3" ns1:_="" ns2:_="" ns3:_="">
    <xsd:import namespace="http://schemas.microsoft.com/sharepoint/v3"/>
    <xsd:import namespace="818368ea-86af-482c-87d5-4804668dbe6f"/>
    <xsd:import namespace="7851587e-f243-4a6a-bdbe-7132fee8d0aa"/>
    <xsd:element name="properties">
      <xsd:complexType>
        <xsd:sequence>
          <xsd:element name="documentManagement">
            <xsd:complexType>
              <xsd:all>
                <xsd:element ref="ns2:Topic" minOccurs="0"/>
                <xsd:element ref="ns2:MediaServiceMetadata" minOccurs="0"/>
                <xsd:element ref="ns2:MediaServiceFastMetadata" minOccurs="0"/>
                <xsd:element ref="ns2:Speciality"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8368ea-86af-482c-87d5-4804668dbe6f" elementFormDefault="qualified">
    <xsd:import namespace="http://schemas.microsoft.com/office/2006/documentManagement/types"/>
    <xsd:import namespace="http://schemas.microsoft.com/office/infopath/2007/PartnerControls"/>
    <xsd:element name="Topic" ma:index="1" nillable="true" ma:displayName="Topic" ma:format="Dropdown" ma:internalName="Topic">
      <xsd:simpleType>
        <xsd:restriction base="dms:Choice">
          <xsd:enumeration value="Absentee"/>
          <xsd:enumeration value="In-Person Voting"/>
          <xsd:enumeration value="Candidacy"/>
          <xsd:enumeration value="Voter Registration"/>
          <xsd:enumeration value="Canvass"/>
          <xsd:enumeration value="Campaign Finance"/>
          <xsd:enumeration value="Voting Systems"/>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peciality" ma:index="10" nillable="true" ma:displayName="Speciality" ma:hidden="true" ma:internalName="Speciality" ma:readOnly="false">
      <xsd:simpleType>
        <xsd:restriction base="dms:Text">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51587e-f243-4a6a-bdbe-7132fee8d0a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7e48583-993f-4d01-a12a-89eff6a74dc8}" ma:internalName="TaxCatchAll" ma:showField="CatchAllData" ma:web="7851587e-f243-4a6a-bdbe-7132fee8d0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818368ea-86af-482c-87d5-4804668dbe6f" xsi:nil="true"/>
    <Speciality xmlns="818368ea-86af-482c-87d5-4804668dbe6f" xsi:nil="true"/>
    <lcf76f155ced4ddcb4097134ff3c332f xmlns="818368ea-86af-482c-87d5-4804668dbe6f">
      <Terms xmlns="http://schemas.microsoft.com/office/infopath/2007/PartnerControls"/>
    </lcf76f155ced4ddcb4097134ff3c332f>
    <TaxCatchAll xmlns="7851587e-f243-4a6a-bdbe-7132fee8d0aa"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46C8B6-23A7-47A5-AFF5-5498159F3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8368ea-86af-482c-87d5-4804668dbe6f"/>
    <ds:schemaRef ds:uri="7851587e-f243-4a6a-bdbe-7132fee8d0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41E2BC-F0CD-40C7-99DE-0E6D244437B4}">
  <ds:schemaRefs>
    <ds:schemaRef ds:uri="http://purl.org/dc/terms/"/>
    <ds:schemaRef ds:uri="http://schemas.microsoft.com/office/2006/documentManagement/types"/>
    <ds:schemaRef ds:uri="http://purl.org/dc/elements/1.1/"/>
    <ds:schemaRef ds:uri="http://purl.org/dc/dcmitype/"/>
    <ds:schemaRef ds:uri="7851587e-f243-4a6a-bdbe-7132fee8d0aa"/>
    <ds:schemaRef ds:uri="http://www.w3.org/XML/1998/namespace"/>
    <ds:schemaRef ds:uri="http://schemas.microsoft.com/sharepoint/v3"/>
    <ds:schemaRef ds:uri="http://schemas.microsoft.com/office/infopath/2007/PartnerControls"/>
    <ds:schemaRef ds:uri="http://schemas.openxmlformats.org/package/2006/metadata/core-properties"/>
    <ds:schemaRef ds:uri="818368ea-86af-482c-87d5-4804668dbe6f"/>
    <ds:schemaRef ds:uri="http://schemas.microsoft.com/office/2006/metadata/properties"/>
  </ds:schemaRefs>
</ds:datastoreItem>
</file>

<file path=customXml/itemProps3.xml><?xml version="1.0" encoding="utf-8"?>
<ds:datastoreItem xmlns:ds="http://schemas.openxmlformats.org/officeDocument/2006/customXml" ds:itemID="{05E80FFC-3F92-4723-9B83-4C34FF44DC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1647</TotalTime>
  <Words>4932</Words>
  <Application>Microsoft Office PowerPoint</Application>
  <PresentationFormat>Widescreen</PresentationFormat>
  <Paragraphs>291</Paragraphs>
  <Slides>36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Aptos</vt:lpstr>
      <vt:lpstr>Arial</vt:lpstr>
      <vt:lpstr>Calibri</vt:lpstr>
      <vt:lpstr>Calibri Light</vt:lpstr>
      <vt:lpstr>Century Gothic</vt:lpstr>
      <vt:lpstr>Segoe UI</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Terrell, Jessica</dc:creator>
  <cp:lastModifiedBy>Byrd, Lauren</cp:lastModifiedBy>
  <cp:revision>153</cp:revision>
  <cp:lastPrinted>2020-01-09T15:03:33Z</cp:lastPrinted>
  <dcterms:created xsi:type="dcterms:W3CDTF">2019-12-13T19:03:14Z</dcterms:created>
  <dcterms:modified xsi:type="dcterms:W3CDTF">2025-10-15T15:31:42Z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6732452E-72CC-468F-AF84-44155A14302B</vt:lpwstr>
  </property>
  <property fmtid="{D5CDD505-2E9C-101B-9397-08002B2CF9AE}" pid="3" name="ArticulatePath">
    <vt:lpwstr>Presentation2</vt:lpwstr>
  </property>
  <property fmtid="{D5CDD505-2E9C-101B-9397-08002B2CF9AE}" pid="4" name="ContentTypeId">
    <vt:lpwstr>0x0101007C2600142177D44DB0F1898A1578BA29</vt:lpwstr>
  </property>
</Properties>
</file>